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256" r:id="rId2"/>
    <p:sldId id="280" r:id="rId3"/>
    <p:sldId id="309" r:id="rId4"/>
    <p:sldId id="308" r:id="rId5"/>
    <p:sldId id="359" r:id="rId6"/>
    <p:sldId id="281" r:id="rId7"/>
    <p:sldId id="283" r:id="rId8"/>
    <p:sldId id="282" r:id="rId9"/>
    <p:sldId id="284" r:id="rId10"/>
    <p:sldId id="285" r:id="rId11"/>
    <p:sldId id="303" r:id="rId12"/>
    <p:sldId id="311" r:id="rId13"/>
    <p:sldId id="310" r:id="rId14"/>
    <p:sldId id="279" r:id="rId15"/>
    <p:sldId id="257" r:id="rId16"/>
    <p:sldId id="304" r:id="rId17"/>
    <p:sldId id="306" r:id="rId18"/>
    <p:sldId id="272" r:id="rId19"/>
    <p:sldId id="307" r:id="rId20"/>
    <p:sldId id="258" r:id="rId21"/>
    <p:sldId id="287" r:id="rId22"/>
    <p:sldId id="260" r:id="rId23"/>
    <p:sldId id="277" r:id="rId24"/>
    <p:sldId id="305" r:id="rId25"/>
    <p:sldId id="273" r:id="rId26"/>
    <p:sldId id="312" r:id="rId27"/>
    <p:sldId id="286" r:id="rId28"/>
    <p:sldId id="288" r:id="rId29"/>
    <p:sldId id="289" r:id="rId30"/>
    <p:sldId id="290" r:id="rId31"/>
    <p:sldId id="296" r:id="rId32"/>
    <p:sldId id="274" r:id="rId33"/>
    <p:sldId id="297" r:id="rId34"/>
    <p:sldId id="298" r:id="rId35"/>
    <p:sldId id="299" r:id="rId36"/>
    <p:sldId id="300" r:id="rId37"/>
    <p:sldId id="276" r:id="rId38"/>
    <p:sldId id="301" r:id="rId39"/>
    <p:sldId id="302" r:id="rId40"/>
    <p:sldId id="270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31" r:id="rId72"/>
    <p:sldId id="333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Marker Fel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Marker Fel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Marker Fel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Marker Fel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Marker Fel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2"/>
        </a:solidFill>
        <a:latin typeface="Marker Fel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2"/>
        </a:solidFill>
        <a:latin typeface="Marker Fel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2"/>
        </a:solidFill>
        <a:latin typeface="Marker Fel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2"/>
        </a:solidFill>
        <a:latin typeface="Marker Fel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C69"/>
    <a:srgbClr val="AEA1F8"/>
    <a:srgbClr val="F0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3"/>
    <p:restoredTop sz="94574"/>
  </p:normalViewPr>
  <p:slideViewPr>
    <p:cSldViewPr>
      <p:cViewPr varScale="1">
        <p:scale>
          <a:sx n="101" d="100"/>
          <a:sy n="101" d="100"/>
        </p:scale>
        <p:origin x="7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halkboard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halkboard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halkboard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halkboard" charset="0"/>
              </a:defRPr>
            </a:lvl1pPr>
          </a:lstStyle>
          <a:p>
            <a:fld id="{302228AB-7B77-E643-B591-50C5201E5C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88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9AF62-C5D3-8D4A-9183-62788FC9ECF7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50BE6-9DAB-454A-9E1C-174C5FE7F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0BE6-9DAB-454A-9E1C-174C5FE7F9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0BE6-9DAB-454A-9E1C-174C5FE7F9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0BE6-9DAB-454A-9E1C-174C5FE7F9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39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0BE6-9DAB-454A-9E1C-174C5FE7F9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37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0BE6-9DAB-454A-9E1C-174C5FE7F9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36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DE546-565A-1840-87A4-31178BCBAAE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918447"/>
            <a:ext cx="7583488" cy="1470025"/>
          </a:xfrm>
        </p:spPr>
        <p:txBody>
          <a:bodyPr anchor="b"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478306"/>
            <a:ext cx="7583487" cy="17526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A791912-2C4E-3348-A304-987B986F22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4968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4320"/>
            <a:ext cx="3959352" cy="1691640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608" y="264907"/>
            <a:ext cx="3959352" cy="6328186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0801"/>
            <a:ext cx="3959352" cy="320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lnSpc>
                <a:spcPct val="110000"/>
              </a:lnSpc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70175" y="6356350"/>
            <a:ext cx="16271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38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38813"/>
            <a:ext cx="758825" cy="574675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30A259E2-0C43-484A-89C0-13E98B2448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4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38600"/>
            <a:ext cx="7620000" cy="990600"/>
          </a:xfrm>
        </p:spPr>
        <p:txBody>
          <a:bodyPr anchor="b" anchorCtr="0">
            <a:normAutofit/>
          </a:bodyPr>
          <a:lstStyle>
            <a:lvl1pPr algn="ctr">
              <a:defRPr sz="3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0" y="265176"/>
            <a:ext cx="8458200" cy="3697224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 defTabSz="914400" rtl="0" eaLnBrk="1" latinLnBrk="0" hangingPunct="1">
              <a:spcBef>
                <a:spcPts val="2000"/>
              </a:spcBef>
              <a:buFont typeface="Calisto MT" pitchFamily="18" charset="0"/>
              <a:buNone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5042647"/>
            <a:ext cx="7620000" cy="1129553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ct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46FF4-5694-2345-8BD9-F09625F65D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388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553F14-5A1D-874E-8885-2717A35CF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807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867B3-6626-0448-981C-E65C155C49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923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9"/>
          <a:stretch>
            <a:fillRect/>
          </a:stretch>
        </p:blipFill>
        <p:spPr bwMode="auto">
          <a:xfrm>
            <a:off x="0" y="4763"/>
            <a:ext cx="779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5400000" flipH="1">
            <a:off x="4421981" y="3364707"/>
            <a:ext cx="6854825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457200"/>
            <a:ext cx="1219200" cy="5668963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457200"/>
            <a:ext cx="6383337" cy="5668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10668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46B93F-15FA-2240-BCFB-4A19EF163A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41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77767550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4EDBE-CF1A-4D44-956A-84981FD198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753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789081"/>
            <a:ext cx="7583488" cy="1470025"/>
          </a:xfrm>
        </p:spPr>
        <p:txBody>
          <a:bodyPr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4724400"/>
            <a:ext cx="7583487" cy="1385047"/>
          </a:xfrm>
        </p:spPr>
        <p:txBody>
          <a:bodyPr anchor="ctr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7371" y="2564085"/>
            <a:ext cx="1789259" cy="1729830"/>
          </a:xfrm>
          <a:prstGeom prst="ellipse">
            <a:avLst/>
          </a:prstGeom>
          <a:noFill/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  <p:txBody>
          <a:bodyPr rtlCol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6405AD6-5F5F-3843-9634-09BDCA2D35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86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6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667"/>
          <a:stretch>
            <a:fillRect/>
          </a:stretch>
        </p:blipFill>
        <p:spPr bwMode="auto">
          <a:xfrm>
            <a:off x="0" y="4572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71800"/>
            <a:ext cx="7583487" cy="1362075"/>
          </a:xfrm>
        </p:spPr>
        <p:txBody>
          <a:bodyPr anchor="b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4724400"/>
            <a:ext cx="7583487" cy="1398494"/>
          </a:xfrm>
        </p:spPr>
        <p:txBody>
          <a:bodyPr/>
          <a:lstStyle>
            <a:lvl1pPr marL="0" indent="0" algn="ctr" defTabSz="914400" rtl="0" eaLnBrk="1" latinLnBrk="0" hangingPunct="1">
              <a:spcBef>
                <a:spcPts val="600"/>
              </a:spcBef>
              <a:buFont typeface="Calisto MT" pitchFamily="18" charset="0"/>
              <a:buNone/>
              <a:defRPr sz="1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B172D-7630-E94E-BAB9-8644EA6209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9564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3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6791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932668-1961-0C49-91AF-53448F9C6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852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6791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6791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BDECCF-E9C7-AE44-ACEE-B1E9FEA56A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54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46"/>
          <a:stretch>
            <a:fillRect/>
          </a:stretch>
        </p:blipFill>
        <p:spPr bwMode="auto">
          <a:xfrm>
            <a:off x="0" y="1447800"/>
            <a:ext cx="9144000" cy="54149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5F4261-D37C-9A44-8A21-3BBCA202C2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37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4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0431-98AA-174E-8473-AE3BD8ED02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12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3049"/>
            <a:ext cx="3962400" cy="1690221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401" y="273050"/>
            <a:ext cx="3959352" cy="585311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5104"/>
            <a:ext cx="3962400" cy="32004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1622425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23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48338"/>
            <a:ext cx="762000" cy="576262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14C03247-84A6-1A48-BA4B-296CA79648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958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325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3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ED7E1427-DF30-9849-B4D6-07CA059A5EC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effectLst>
            <a:outerShdw blurRad="50800" dist="12700" dir="2700000" sx="100500" sy="100500" algn="tl" rotWithShape="0">
              <a:prstClr val="black">
                <a:alpha val="60000"/>
              </a:prst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282575" indent="-282575" algn="l" rtl="0" eaLnBrk="0" fontAlgn="base" hangingPunct="0">
        <a:spcBef>
          <a:spcPts val="2000"/>
        </a:spcBef>
        <a:spcAft>
          <a:spcPct val="0"/>
        </a:spcAft>
        <a:buFont typeface="Calisto MT" charset="0"/>
        <a:buChar char="•"/>
        <a:defRPr sz="24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marL="577850" indent="-2952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sz="22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2pPr>
      <a:lvl3pPr marL="86042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sz="20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3pPr>
      <a:lvl4pPr marL="1143000" indent="-2825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4pPr>
      <a:lvl5pPr marL="142557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emu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yr181@scarletmail.rutgers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udarsunkannan.github.io/course/fall2019-cs519/cs519.html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Administrative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519 Operating Systems Theory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FD9D29-4E09-EE40-880C-A27469598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Computing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ABE0-9525-7E4B-99F7-50E9F8F0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3340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If you need computing resource, you can use </a:t>
            </a:r>
            <a:r>
              <a:rPr lang="en-US" altLang="en-US" dirty="0" err="1"/>
              <a:t>iLab</a:t>
            </a:r>
            <a:endParaRPr lang="en-US" altLang="en-US" dirty="0"/>
          </a:p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For hacking OS,  you can either use VMs in your laptops or we will provide a list of CS </a:t>
            </a:r>
            <a:r>
              <a:rPr lang="en-US" altLang="en-US" dirty="0" err="1"/>
              <a:t>iLab</a:t>
            </a:r>
            <a:r>
              <a:rPr lang="en-US" altLang="en-US" dirty="0"/>
              <a:t> VMs. 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We will run your compiled OSes using a QEMU Virtual machine. </a:t>
            </a:r>
            <a:r>
              <a:rPr lang="en-US" dirty="0">
                <a:hlinkClick r:id="rId2"/>
              </a:rPr>
              <a:t>https://www.qemu.org/</a:t>
            </a:r>
            <a:endParaRPr lang="en-US" altLang="en-US" dirty="0"/>
          </a:p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If you already do not have an </a:t>
            </a:r>
            <a:r>
              <a:rPr lang="en-US" altLang="en-US" dirty="0" err="1"/>
              <a:t>iLab</a:t>
            </a:r>
            <a:r>
              <a:rPr lang="en-US" altLang="en-US" dirty="0"/>
              <a:t> account, then you can request one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See the below link for more details https://</a:t>
            </a:r>
            <a:r>
              <a:rPr lang="en-US" altLang="en-US" dirty="0" err="1"/>
              <a:t>www.cs.rutgers.edu</a:t>
            </a:r>
            <a:r>
              <a:rPr lang="en-US" altLang="en-US" dirty="0"/>
              <a:t>/resources/instructional-lab</a:t>
            </a:r>
          </a:p>
          <a:p>
            <a:pPr marL="0" indent="0">
              <a:buFont typeface="Monotype Sorts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945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Communication and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ABE0-9525-7E4B-99F7-50E9F8F0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3340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Questions on Projects  - Email ”</a:t>
            </a:r>
            <a:r>
              <a:rPr lang="en-US" altLang="en-US" dirty="0" err="1"/>
              <a:t>sudarsun.kannan@rutgers.edu</a:t>
            </a:r>
            <a:r>
              <a:rPr lang="en-US" altLang="en-US" dirty="0"/>
              <a:t>” </a:t>
            </a:r>
          </a:p>
          <a:p>
            <a:pPr marL="342900" indent="0">
              <a:spcBef>
                <a:spcPts val="600"/>
              </a:spcBef>
              <a:spcAft>
                <a:spcPts val="600"/>
              </a:spcAft>
              <a:buFont typeface="Monotype Sorts" pitchFamily="2" charset="2"/>
              <a:buNone/>
            </a:pPr>
            <a:r>
              <a:rPr lang="en-US" altLang="en-US" dirty="0"/>
              <a:t>Grader – Yuji Ren (</a:t>
            </a:r>
            <a:r>
              <a:rPr lang="en-US" altLang="en-US" dirty="0">
                <a:hlinkClick r:id="rId2"/>
              </a:rPr>
              <a:t>yr181@scarletmail.rutgers.edu</a:t>
            </a:r>
            <a:r>
              <a:rPr lang="en-US" altLang="en-US" dirty="0"/>
              <a:t>)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Instructor’s Office Hours – Tue 10am to 11am (after class)</a:t>
            </a:r>
          </a:p>
          <a:p>
            <a:pPr marL="1779588" indent="-1779588">
              <a:buFont typeface="Monotype Sorts" pitchFamily="2" charset="2"/>
              <a:buNone/>
            </a:pPr>
            <a:r>
              <a:rPr lang="en-US" altLang="en-US" dirty="0"/>
              <a:t>Email queries:  Subject line must start with [CS 519] when  communicating with instructor or the grader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Please do not wait until the project or exam deadline day and ask your questions well ahead.</a:t>
            </a:r>
          </a:p>
        </p:txBody>
      </p:sp>
    </p:spTree>
    <p:extLst>
      <p:ext uri="{BB962C8B-B14F-4D97-AF65-F5344CB8AC3E}">
        <p14:creationId xmlns:p14="http://schemas.microsoft.com/office/powerpoint/2010/main" val="1365651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Semester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ABE0-9525-7E4B-99F7-50E9F8F0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3340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Aim: </a:t>
            </a:r>
            <a:r>
              <a:rPr lang="en-US" dirty="0">
                <a:effectLst/>
              </a:rPr>
              <a:t> Work on a research idea and write a short workshop paper</a:t>
            </a:r>
          </a:p>
          <a:p>
            <a:pPr marL="0" indent="0">
              <a:spcBef>
                <a:spcPts val="800"/>
              </a:spcBef>
              <a:buFont typeface="Monotype Sorts" pitchFamily="2" charset="2"/>
              <a:buNone/>
            </a:pPr>
            <a:r>
              <a:rPr lang="en-US" dirty="0">
                <a:effectLst/>
              </a:rPr>
              <a:t>Working in a group of two perfectly acceptable</a:t>
            </a:r>
          </a:p>
          <a:p>
            <a:pPr marL="0" indent="0">
              <a:spcBef>
                <a:spcPts val="800"/>
              </a:spcBef>
              <a:buFont typeface="Monotype Sorts" pitchFamily="2" charset="2"/>
              <a:buNone/>
            </a:pPr>
            <a:r>
              <a:rPr lang="en-US" altLang="en-US" dirty="0">
                <a:effectLst/>
              </a:rPr>
              <a:t>Research Ideas: 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You are welcome to propose your ideas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 I will also help with topics</a:t>
            </a:r>
          </a:p>
          <a:p>
            <a:pPr marL="354013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Ph.D. students can extend ongoing research with a separate OS/Systems deliverable</a:t>
            </a:r>
          </a:p>
          <a:p>
            <a:pPr marL="11113" indent="0">
              <a:spcBef>
                <a:spcPts val="800"/>
              </a:spcBef>
              <a:buNone/>
            </a:pPr>
            <a:endParaRPr lang="en-US" sz="2200" dirty="0">
              <a:effectLst/>
            </a:endParaRPr>
          </a:p>
          <a:p>
            <a:pPr marL="11113" indent="0">
              <a:spcBef>
                <a:spcPts val="800"/>
              </a:spcBef>
              <a:buNone/>
            </a:pPr>
            <a:endParaRPr lang="en-US" altLang="en-US" sz="2200" dirty="0">
              <a:effectLst/>
            </a:endParaRPr>
          </a:p>
          <a:p>
            <a:pPr marL="11113" indent="0">
              <a:spcBef>
                <a:spcPts val="800"/>
              </a:spcBef>
              <a:buNone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43659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Semester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ABE0-9525-7E4B-99F7-50E9F8F0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334000"/>
          </a:xfrm>
        </p:spPr>
        <p:txBody>
          <a:bodyPr/>
          <a:lstStyle/>
          <a:p>
            <a:pPr marL="11113" indent="0">
              <a:spcBef>
                <a:spcPts val="800"/>
              </a:spcBef>
              <a:buNone/>
            </a:pPr>
            <a:r>
              <a:rPr lang="en-US" sz="2200" dirty="0">
                <a:effectLst/>
              </a:rPr>
              <a:t>Deliverables:</a:t>
            </a:r>
          </a:p>
          <a:p>
            <a:pPr marL="11113" indent="0">
              <a:spcBef>
                <a:spcPts val="800"/>
              </a:spcBef>
              <a:buNone/>
            </a:pPr>
            <a:r>
              <a:rPr lang="en-US" sz="2200" dirty="0">
                <a:effectLst/>
              </a:rPr>
              <a:t>Propose a research topic/idea after first month of the class, 1-page document. </a:t>
            </a:r>
          </a:p>
          <a:p>
            <a:pPr marL="11113" indent="0">
              <a:spcBef>
                <a:spcPts val="800"/>
              </a:spcBef>
              <a:buNone/>
            </a:pPr>
            <a:r>
              <a:rPr lang="en-US" sz="2200" dirty="0">
                <a:effectLst/>
              </a:rPr>
              <a:t>1</a:t>
            </a:r>
            <a:r>
              <a:rPr lang="en-US" sz="2200" baseline="30000" dirty="0">
                <a:effectLst/>
              </a:rPr>
              <a:t>st</a:t>
            </a:r>
            <a:r>
              <a:rPr lang="en-US" sz="2200" dirty="0">
                <a:effectLst/>
              </a:rPr>
              <a:t> checkpoint – Roughly after a month. Deliverables include study of related papers,  analysis of code, and showing why a problem is important.</a:t>
            </a:r>
          </a:p>
          <a:p>
            <a:pPr marL="11113" indent="0">
              <a:spcBef>
                <a:spcPts val="800"/>
              </a:spcBef>
              <a:buNone/>
            </a:pPr>
            <a:r>
              <a:rPr lang="en-US" sz="2200" dirty="0">
                <a:effectLst/>
              </a:rPr>
              <a:t>2</a:t>
            </a:r>
            <a:r>
              <a:rPr lang="en-US" sz="2200" baseline="30000" dirty="0">
                <a:effectLst/>
              </a:rPr>
              <a:t>nd</a:t>
            </a:r>
            <a:r>
              <a:rPr lang="en-US" sz="2200" dirty="0">
                <a:effectLst/>
              </a:rPr>
              <a:t> checkpoint – Basic design code, documentation of your approach</a:t>
            </a:r>
          </a:p>
          <a:p>
            <a:pPr marL="11113" indent="0">
              <a:spcBef>
                <a:spcPts val="800"/>
              </a:spcBef>
              <a:buNone/>
            </a:pPr>
            <a:r>
              <a:rPr lang="en-US" sz="2200" dirty="0">
                <a:effectLst/>
              </a:rPr>
              <a:t>3</a:t>
            </a:r>
            <a:r>
              <a:rPr lang="en-US" sz="2200" baseline="30000" dirty="0">
                <a:effectLst/>
              </a:rPr>
              <a:t>rd</a:t>
            </a:r>
            <a:r>
              <a:rPr lang="en-US" sz="2200" dirty="0">
                <a:effectLst/>
              </a:rPr>
              <a:t> checkpoint – Evaluation of your research idea and demo</a:t>
            </a:r>
          </a:p>
          <a:p>
            <a:pPr marL="11113" indent="0">
              <a:spcBef>
                <a:spcPts val="800"/>
              </a:spcBef>
              <a:buNone/>
            </a:pPr>
            <a:r>
              <a:rPr lang="en-US" sz="2200" dirty="0">
                <a:effectLst/>
              </a:rPr>
              <a:t>4</a:t>
            </a:r>
            <a:r>
              <a:rPr lang="en-US" sz="2200" baseline="30000" dirty="0">
                <a:effectLst/>
              </a:rPr>
              <a:t>th</a:t>
            </a:r>
            <a:r>
              <a:rPr lang="en-US" sz="2200" dirty="0">
                <a:effectLst/>
              </a:rPr>
              <a:t> checkpoint – A workshop paper-styled report (more inputs later)</a:t>
            </a:r>
          </a:p>
          <a:p>
            <a:pPr marL="11113" indent="0">
              <a:spcBef>
                <a:spcPts val="800"/>
              </a:spcBef>
              <a:buNone/>
            </a:pPr>
            <a:endParaRPr lang="en-US" altLang="en-US" sz="2200" dirty="0">
              <a:effectLst/>
            </a:endParaRPr>
          </a:p>
          <a:p>
            <a:pPr marL="11113" indent="0">
              <a:spcBef>
                <a:spcPts val="800"/>
              </a:spcBef>
              <a:buNone/>
            </a:pPr>
            <a:r>
              <a:rPr lang="en-US" altLang="en-US" sz="2200" dirty="0">
                <a:effectLst/>
              </a:rPr>
              <a:t>Research project grades: 35%  (Important to do well across all checkpoints)</a:t>
            </a:r>
          </a:p>
          <a:p>
            <a:pPr marL="11113" indent="0">
              <a:spcBef>
                <a:spcPts val="800"/>
              </a:spcBef>
              <a:buNone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3545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Introduction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657600"/>
            <a:ext cx="8458200" cy="2819400"/>
          </a:xfrm>
        </p:spPr>
        <p:txBody>
          <a:bodyPr>
            <a:noAutofit/>
          </a:bodyPr>
          <a:lstStyle/>
          <a:p>
            <a:pPr marL="609600" indent="-609600" algn="l" eaLnBrk="1" hangingPunct="1"/>
            <a:r>
              <a:rPr lang="en-US" altLang="en-US" sz="2200" dirty="0">
                <a:effectLst/>
                <a:ea typeface="ＭＳ Ｐゴシック" charset="-128"/>
              </a:rPr>
              <a:t>Questions answered in this lecture:</a:t>
            </a:r>
          </a:p>
          <a:p>
            <a:pPr marL="609600" lvl="1" indent="-31750" algn="l" eaLnBrk="1" hangingPunct="1"/>
            <a:r>
              <a:rPr lang="en-US" altLang="en-US" dirty="0">
                <a:solidFill>
                  <a:schemeClr val="bg2"/>
                </a:solidFill>
                <a:effectLst/>
                <a:ea typeface="ＭＳ Ｐゴシック" charset="-128"/>
              </a:rPr>
              <a:t>What will you do in this course?</a:t>
            </a:r>
          </a:p>
          <a:p>
            <a:pPr marL="609600" lvl="1" indent="-31750" algn="l" eaLnBrk="1" hangingPunct="1"/>
            <a:r>
              <a:rPr lang="en-US" altLang="en-US" dirty="0">
                <a:solidFill>
                  <a:schemeClr val="bg2"/>
                </a:solidFill>
                <a:effectLst/>
                <a:ea typeface="ＭＳ Ｐゴシック" charset="-128"/>
              </a:rPr>
              <a:t>What is an OS and why do you want one?</a:t>
            </a:r>
          </a:p>
          <a:p>
            <a:pPr marL="609600" lvl="1" indent="-31750" algn="l" eaLnBrk="1" hangingPunct="1"/>
            <a:r>
              <a:rPr lang="en-US" altLang="en-US" dirty="0">
                <a:solidFill>
                  <a:schemeClr val="bg2"/>
                </a:solidFill>
                <a:effectLst/>
                <a:ea typeface="ＭＳ Ｐゴシック" charset="-128"/>
              </a:rPr>
              <a:t>Why study operating systems?</a:t>
            </a:r>
          </a:p>
          <a:p>
            <a:pPr marL="533400" indent="-533400" algn="l" eaLnBrk="1" hangingPunct="1"/>
            <a:r>
              <a:rPr lang="en-US" altLang="en-US" sz="2200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To do:</a:t>
            </a:r>
          </a:p>
          <a:p>
            <a:pPr marL="609600" lvl="1" indent="-31750" algn="l" eaLnBrk="1" hangingPunct="1"/>
            <a:r>
              <a:rPr lang="en-US" altLang="en-US" sz="2200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	</a:t>
            </a:r>
            <a:r>
              <a:rPr lang="en-US" altLang="en-US" dirty="0">
                <a:solidFill>
                  <a:schemeClr val="bg2"/>
                </a:solidFill>
                <a:effectLst/>
                <a:ea typeface="ＭＳ Ｐゴシック" charset="-128"/>
              </a:rPr>
              <a:t>Take a look at course web page for updates</a:t>
            </a:r>
          </a:p>
          <a:p>
            <a:pPr marL="609600" indent="-609600" algn="l" eaLnBrk="1" hangingPunct="1"/>
            <a:r>
              <a:rPr lang="en-US" sz="2400" dirty="0">
                <a:hlinkClick r:id="rId2"/>
              </a:rPr>
              <a:t> https://sudarsunkannan.github.io/course/fall2019-cs519/cs519.html</a:t>
            </a:r>
            <a:endParaRPr lang="en-US" altLang="en-US" sz="2200" dirty="0">
              <a:solidFill>
                <a:srgbClr val="0070C0"/>
              </a:solidFill>
              <a:effectLst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70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What is an </a:t>
            </a:r>
            <a:br>
              <a:rPr lang="en-US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Operating System?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5105400"/>
            <a:ext cx="8839200" cy="152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Calisto MT" charset="0"/>
              <a:buNone/>
            </a:pPr>
            <a:r>
              <a:rPr lang="en-US" altLang="en-US">
                <a:effectLst/>
                <a:ea typeface="ＭＳ Ｐゴシック" charset="-128"/>
              </a:rPr>
              <a:t>Operating System (OS):</a:t>
            </a:r>
            <a:br>
              <a:rPr lang="en-US" altLang="en-US">
                <a:effectLst/>
                <a:ea typeface="ＭＳ Ｐゴシック" charset="-128"/>
              </a:rPr>
            </a:br>
            <a:r>
              <a:rPr lang="en-US" altLang="en-US">
                <a:effectLst/>
                <a:ea typeface="ＭＳ Ｐゴシック" charset="-128"/>
              </a:rPr>
              <a:t>Software that converts hardware into a useful form for applications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381000" y="15240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1pPr>
            <a:lvl2pPr marL="37931725" indent="-37474525"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2pPr>
            <a:lvl3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3pPr>
            <a:lvl4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4pPr>
            <a:lvl5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dirty="0">
                <a:solidFill>
                  <a:schemeClr val="bg2"/>
                </a:solidFill>
                <a:latin typeface="Calisto MT" charset="0"/>
              </a:rPr>
              <a:t>Not easy to define precisely…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dirty="0">
              <a:solidFill>
                <a:schemeClr val="tx1"/>
              </a:solidFill>
              <a:latin typeface="Calisto MT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2667000" y="2286000"/>
            <a:ext cx="3276600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 dirty="0">
              <a:latin typeface="+mn-lt"/>
              <a:ea typeface="+mn-ea"/>
            </a:endParaRP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2667000" y="4229100"/>
            <a:ext cx="3276600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2667000" y="3581400"/>
            <a:ext cx="3276600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latin typeface="+mn-lt"/>
                <a:ea typeface="+mn-ea"/>
              </a:rPr>
              <a:t>Operating System</a:t>
            </a:r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2667000" y="2933700"/>
            <a:ext cx="3276600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 dirty="0">
              <a:latin typeface="+mn-lt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5200" y="2362200"/>
            <a:ext cx="1600200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1pPr>
            <a:lvl2pPr marL="37931725" indent="-37474525"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2pPr>
            <a:lvl3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3pPr>
            <a:lvl4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4pPr>
            <a:lvl5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9pPr>
          </a:lstStyle>
          <a:p>
            <a:pPr algn="ctr"/>
            <a:r>
              <a:rPr lang="en-US" altLang="en-US">
                <a:latin typeface="Calisto MT" charset="0"/>
              </a:rPr>
              <a:t>Users</a:t>
            </a:r>
            <a:endParaRPr lang="en-US" altLang="en-US" sz="4400">
              <a:latin typeface="Calisto M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00400" y="3048000"/>
            <a:ext cx="2152650" cy="52387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1pPr>
            <a:lvl2pPr marL="37931725" indent="-37474525"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2pPr>
            <a:lvl3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3pPr>
            <a:lvl4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4pPr>
            <a:lvl5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9pPr>
          </a:lstStyle>
          <a:p>
            <a:pPr algn="ctr"/>
            <a:r>
              <a:rPr lang="en-US" altLang="en-US">
                <a:latin typeface="Calisto MT" charset="0"/>
              </a:rPr>
              <a:t>Applications</a:t>
            </a:r>
            <a:endParaRPr lang="en-US" altLang="en-US" sz="4400">
              <a:latin typeface="Calisto MT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29000" y="4267200"/>
            <a:ext cx="17113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  <a:ea typeface="+mn-ea"/>
              </a:rPr>
              <a:t>Hardware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Where is OS Used?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C5409-F568-8F4E-B15C-41683C1EB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981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9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FE0F6A-9716-3947-9276-832F4DB4ACDE}"/>
              </a:ext>
            </a:extLst>
          </p:cNvPr>
          <p:cNvSpPr txBox="1"/>
          <p:nvPr/>
        </p:nvSpPr>
        <p:spPr>
          <a:xfrm rot="20497455">
            <a:off x="2936430" y="3813671"/>
            <a:ext cx="1659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Lot of  data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/>
              <a:t>Why study Operating Systems?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FB065-FC61-E042-8F34-0C25A16E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1438111"/>
            <a:ext cx="1874624" cy="1143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822D62-6A5E-CC44-AF57-1CF6BB45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8" y="2944563"/>
            <a:ext cx="1953732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1C3A5-2FC3-654D-94AE-C20541F63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" y="4488529"/>
            <a:ext cx="1262098" cy="1256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063083-5EE4-1040-9D3D-413DD1DB2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955" y="5874648"/>
            <a:ext cx="2097258" cy="943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ABCF7-2900-E944-96B3-F0915B3A7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646" y="4679774"/>
            <a:ext cx="1643554" cy="1027402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DD129664-F94F-CB4D-A9BD-5D56040DC51C}"/>
              </a:ext>
            </a:extLst>
          </p:cNvPr>
          <p:cNvSpPr/>
          <p:nvPr/>
        </p:nvSpPr>
        <p:spPr>
          <a:xfrm rot="4229317">
            <a:off x="2916457" y="3075952"/>
            <a:ext cx="2097684" cy="2011493"/>
          </a:xfrm>
          <a:prstGeom prst="triangl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E7379-9BE1-E644-BF86-A2D61054E5CB}"/>
              </a:ext>
            </a:extLst>
          </p:cNvPr>
          <p:cNvSpPr txBox="1"/>
          <p:nvPr/>
        </p:nvSpPr>
        <p:spPr>
          <a:xfrm>
            <a:off x="5145449" y="2381056"/>
            <a:ext cx="2298792" cy="4308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  <a:latin typeface="Gill Sans MT" panose="020B0502020104020203" pitchFamily="34" charset="77"/>
              </a:rPr>
              <a:t>Process 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64E27-7133-4248-A9FB-842114865548}"/>
              </a:ext>
            </a:extLst>
          </p:cNvPr>
          <p:cNvSpPr txBox="1"/>
          <p:nvPr/>
        </p:nvSpPr>
        <p:spPr>
          <a:xfrm>
            <a:off x="5139356" y="3044279"/>
            <a:ext cx="2331807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  <a:latin typeface="Gill Sans MT" panose="020B0502020104020203" pitchFamily="34" charset="77"/>
              </a:rPr>
              <a:t>Use H/W efficiently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BA8544-77FB-5B43-9D0F-2597CA59F786}"/>
              </a:ext>
            </a:extLst>
          </p:cNvPr>
          <p:cNvSpPr txBox="1"/>
          <p:nvPr/>
        </p:nvSpPr>
        <p:spPr>
          <a:xfrm>
            <a:off x="5105400" y="4140368"/>
            <a:ext cx="2331807" cy="110799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  <a:latin typeface="Gill Sans MT" panose="020B0502020104020203" pitchFamily="34" charset="77"/>
              </a:rPr>
              <a:t>Reduce H/W and Operational Cost</a:t>
            </a:r>
          </a:p>
          <a:p>
            <a:r>
              <a:rPr lang="en-US" sz="2200" dirty="0">
                <a:solidFill>
                  <a:schemeClr val="bg2"/>
                </a:solidFill>
                <a:latin typeface="Gill Sans MT" panose="020B0502020104020203" pitchFamily="34" charset="77"/>
              </a:rPr>
              <a:t> (e.g., Energy)</a:t>
            </a:r>
          </a:p>
        </p:txBody>
      </p:sp>
    </p:spTree>
    <p:extLst>
      <p:ext uri="{BB962C8B-B14F-4D97-AF65-F5344CB8AC3E}">
        <p14:creationId xmlns:p14="http://schemas.microsoft.com/office/powerpoint/2010/main" val="3133843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Why study Operating Systems?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828800"/>
            <a:ext cx="8058150" cy="42973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en-US">
                <a:effectLst/>
                <a:ea typeface="ＭＳ Ｐゴシック" charset="-128"/>
              </a:rPr>
              <a:t>Build, modify, or administer an operating system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>
                <a:effectLst/>
                <a:ea typeface="ＭＳ Ｐゴシック" charset="-128"/>
              </a:rPr>
              <a:t>Understand system performance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>
                <a:effectLst/>
                <a:ea typeface="ＭＳ Ｐゴシック" charset="-128"/>
              </a:rPr>
              <a:t>Behavior of OS impacts entire machine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>
                <a:effectLst/>
                <a:ea typeface="ＭＳ Ｐゴシック" charset="-128"/>
              </a:rPr>
              <a:t>Tune workload performance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>
                <a:effectLst/>
                <a:ea typeface="ＭＳ Ｐゴシック" charset="-128"/>
              </a:rPr>
              <a:t>Apply knowledge across many layers</a:t>
            </a:r>
          </a:p>
          <a:p>
            <a:pPr lvl="2"/>
            <a:r>
              <a:rPr lang="en-US" altLang="en-US"/>
              <a:t>Computer architecture, programming languages, data structures and algorithms, and performance modeling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>
                <a:effectLst/>
                <a:ea typeface="ＭＳ Ｐゴシック" charset="-128"/>
              </a:rPr>
              <a:t>Fun and challenging to understand large, complex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A35EF63-6646-6C4A-9129-DDAB30136958}"/>
              </a:ext>
            </a:extLst>
          </p:cNvPr>
          <p:cNvCxnSpPr>
            <a:cxnSpLocks/>
          </p:cNvCxnSpPr>
          <p:nvPr/>
        </p:nvCxnSpPr>
        <p:spPr>
          <a:xfrm flipH="1">
            <a:off x="1614260" y="4050184"/>
            <a:ext cx="824140" cy="1102886"/>
          </a:xfrm>
          <a:prstGeom prst="straightConnector1">
            <a:avLst/>
          </a:prstGeom>
          <a:noFill/>
          <a:ln w="53975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High-level View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A53281-9BDF-CC4C-850E-7F6916646F02}"/>
              </a:ext>
            </a:extLst>
          </p:cNvPr>
          <p:cNvCxnSpPr>
            <a:cxnSpLocks/>
          </p:cNvCxnSpPr>
          <p:nvPr/>
        </p:nvCxnSpPr>
        <p:spPr>
          <a:xfrm>
            <a:off x="3165767" y="2336080"/>
            <a:ext cx="734782" cy="1661465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dash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DE7DEA-E060-234F-8ED7-8C588AB2D58F}"/>
              </a:ext>
            </a:extLst>
          </p:cNvPr>
          <p:cNvSpPr txBox="1"/>
          <p:nvPr/>
        </p:nvSpPr>
        <p:spPr>
          <a:xfrm>
            <a:off x="3727275" y="4362405"/>
            <a:ext cx="2439174" cy="3785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write()/read()</a:t>
            </a:r>
            <a:endParaRPr kumimoji="0" lang="en-US" sz="2000" b="0" i="0" u="none" strike="noStrike" cap="none" spc="0" normalizeH="0" dirty="0">
              <a:ln>
                <a:noFill/>
              </a:ln>
              <a:solidFill>
                <a:schemeClr val="bg2"/>
              </a:solidFill>
              <a:effectLst/>
              <a:uFillTx/>
              <a:latin typeface="Gill Sans MT" panose="020B0502020104020203" pitchFamily="34" charset="77"/>
              <a:sym typeface="Helvetica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8D70C50-3B1B-884E-9ABF-4F0E73C2F033}"/>
              </a:ext>
            </a:extLst>
          </p:cNvPr>
          <p:cNvCxnSpPr>
            <a:cxnSpLocks/>
          </p:cNvCxnSpPr>
          <p:nvPr/>
        </p:nvCxnSpPr>
        <p:spPr>
          <a:xfrm flipH="1">
            <a:off x="3110712" y="4098372"/>
            <a:ext cx="774044" cy="1754723"/>
          </a:xfrm>
          <a:prstGeom prst="straightConnector1">
            <a:avLst/>
          </a:prstGeom>
          <a:noFill/>
          <a:ln w="53975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DE52884-FD12-B149-9778-08C44F4CE60B}"/>
              </a:ext>
            </a:extLst>
          </p:cNvPr>
          <p:cNvSpPr txBox="1"/>
          <p:nvPr/>
        </p:nvSpPr>
        <p:spPr>
          <a:xfrm rot="17717421">
            <a:off x="3326054" y="5114673"/>
            <a:ext cx="672200" cy="3785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SATA</a:t>
            </a:r>
            <a:endParaRPr kumimoji="0" lang="en-US" sz="2000" b="0" i="0" u="none" strike="noStrike" cap="none" spc="0" normalizeH="0" dirty="0">
              <a:ln>
                <a:noFill/>
              </a:ln>
              <a:solidFill>
                <a:schemeClr val="bg2"/>
              </a:solidFill>
              <a:effectLst/>
              <a:uFillTx/>
              <a:latin typeface="Gill Sans MT" panose="020B0502020104020203" pitchFamily="34" charset="77"/>
              <a:sym typeface="Helvetica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FE5F26-6951-3844-855A-B43D098FE09B}"/>
              </a:ext>
            </a:extLst>
          </p:cNvPr>
          <p:cNvCxnSpPr>
            <a:cxnSpLocks/>
          </p:cNvCxnSpPr>
          <p:nvPr/>
        </p:nvCxnSpPr>
        <p:spPr>
          <a:xfrm flipH="1">
            <a:off x="3549012" y="2255018"/>
            <a:ext cx="737877" cy="1436551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dash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038FEDC-5753-444C-8431-22311BB8DA67}"/>
              </a:ext>
            </a:extLst>
          </p:cNvPr>
          <p:cNvSpPr txBox="1"/>
          <p:nvPr/>
        </p:nvSpPr>
        <p:spPr>
          <a:xfrm>
            <a:off x="1908787" y="2911968"/>
            <a:ext cx="1636417" cy="3785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m</a:t>
            </a:r>
            <a:r>
              <a:rPr kumimoji="0" lang="en-US" sz="2000" b="0" i="0" u="none" strike="noStrike" cap="none" spc="0" normalizeH="0" dirty="0" err="1">
                <a:ln>
                  <a:noFill/>
                </a:ln>
                <a:solidFill>
                  <a:schemeClr val="bg2"/>
                </a:solidFill>
                <a:effectLst/>
                <a:uFillTx/>
                <a:latin typeface="Gill Sans MT" panose="020B0502020104020203" pitchFamily="34" charset="77"/>
                <a:sym typeface="Helvetica"/>
              </a:rPr>
              <a:t>alloc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Gill Sans MT" panose="020B0502020104020203" pitchFamily="34" charset="77"/>
                <a:sym typeface="Helvetica"/>
              </a:rPr>
              <a:t>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B3EE62-527B-A841-BA95-B9A3D8F645D8}"/>
              </a:ext>
            </a:extLst>
          </p:cNvPr>
          <p:cNvSpPr txBox="1"/>
          <p:nvPr/>
        </p:nvSpPr>
        <p:spPr>
          <a:xfrm rot="18302125">
            <a:off x="1865259" y="4250222"/>
            <a:ext cx="1236641" cy="6647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Memory Controller</a:t>
            </a:r>
            <a:endParaRPr kumimoji="0" lang="en-US" sz="2000" b="0" i="0" u="none" strike="noStrike" cap="none" spc="0" normalizeH="0" dirty="0">
              <a:ln>
                <a:noFill/>
              </a:ln>
              <a:solidFill>
                <a:schemeClr val="bg2"/>
              </a:solidFill>
              <a:effectLst/>
              <a:uFillTx/>
              <a:latin typeface="Gill Sans MT" panose="020B0502020104020203" pitchFamily="34" charset="77"/>
              <a:sym typeface="Helvetica"/>
            </a:endParaRPr>
          </a:p>
        </p:txBody>
      </p:sp>
      <p:pic>
        <p:nvPicPr>
          <p:cNvPr id="40" name="pasted-image.png" descr="pasted-image.png">
            <a:extLst>
              <a:ext uri="{FF2B5EF4-FFF2-40B4-BE49-F238E27FC236}">
                <a16:creationId xmlns:a16="http://schemas.microsoft.com/office/drawing/2014/main" id="{37702FD6-19C5-254D-8BEC-0C0F69AC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03" y="2092961"/>
            <a:ext cx="1146716" cy="83494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ctangle">
            <a:extLst>
              <a:ext uri="{FF2B5EF4-FFF2-40B4-BE49-F238E27FC236}">
                <a16:creationId xmlns:a16="http://schemas.microsoft.com/office/drawing/2014/main" id="{8E00EE6F-4A8A-0F4D-8F5F-AE59834D0167}"/>
              </a:ext>
            </a:extLst>
          </p:cNvPr>
          <p:cNvSpPr/>
          <p:nvPr/>
        </p:nvSpPr>
        <p:spPr>
          <a:xfrm>
            <a:off x="3316357" y="1676401"/>
            <a:ext cx="1711105" cy="29480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45718" tIns="45718" rIns="45718" bIns="45718" numCol="1" anchor="ctr">
            <a:noAutofit/>
          </a:bodyPr>
          <a:lstStyle/>
          <a:p>
            <a:pPr algn="ctr" defTabSz="584200">
              <a:lnSpc>
                <a:spcPct val="100000"/>
              </a:lnSpc>
              <a:defRPr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000">
              <a:solidFill>
                <a:schemeClr val="bg2"/>
              </a:solidFill>
              <a:latin typeface="Gill Sans MT" panose="020B0502020104020203" pitchFamily="34" charset="77"/>
              <a:ea typeface="Gill Sans MT" charset="0"/>
              <a:cs typeface="Gill Sans MT" charset="0"/>
            </a:endParaRPr>
          </a:p>
        </p:txBody>
      </p:sp>
      <p:sp>
        <p:nvSpPr>
          <p:cNvPr id="50" name="Application">
            <a:extLst>
              <a:ext uri="{FF2B5EF4-FFF2-40B4-BE49-F238E27FC236}">
                <a16:creationId xmlns:a16="http://schemas.microsoft.com/office/drawing/2014/main" id="{4161F7A0-8780-F04E-9A02-238AC11C5C40}"/>
              </a:ext>
            </a:extLst>
          </p:cNvPr>
          <p:cNvSpPr txBox="1"/>
          <p:nvPr/>
        </p:nvSpPr>
        <p:spPr>
          <a:xfrm>
            <a:off x="3316357" y="1598944"/>
            <a:ext cx="171110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 defTabSz="584200">
              <a:lnSpc>
                <a:spcPct val="100000"/>
              </a:lnSpc>
              <a:defRPr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000" dirty="0">
                <a:solidFill>
                  <a:schemeClr val="bg2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Application</a:t>
            </a:r>
          </a:p>
        </p:txBody>
      </p:sp>
      <p:pic>
        <p:nvPicPr>
          <p:cNvPr id="42" name="Picture 10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0FD857B8-A914-1F48-BDD9-52A6F2B1B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412" y="6012303"/>
            <a:ext cx="1061154" cy="76949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4B0319C-EC17-E44A-83EE-5C9F478AFE20}"/>
              </a:ext>
            </a:extLst>
          </p:cNvPr>
          <p:cNvSpPr/>
          <p:nvPr/>
        </p:nvSpPr>
        <p:spPr>
          <a:xfrm>
            <a:off x="3410355" y="2865765"/>
            <a:ext cx="1617106" cy="3785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Gill Sans MT" panose="020B0502020104020203" pitchFamily="34" charset="77"/>
                <a:sym typeface="Helvetica"/>
              </a:rPr>
              <a:t>Cache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E1EEB92-2C50-E647-808C-1C7634E61B1E}"/>
              </a:ext>
            </a:extLst>
          </p:cNvPr>
          <p:cNvSpPr/>
          <p:nvPr/>
        </p:nvSpPr>
        <p:spPr>
          <a:xfrm>
            <a:off x="1614261" y="3359072"/>
            <a:ext cx="4100740" cy="73551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Gill Sans MT" panose="020B0502020104020203" pitchFamily="34" charset="77"/>
                <a:sym typeface="Helvetica"/>
              </a:rPr>
              <a:t>OS</a:t>
            </a:r>
          </a:p>
          <a:p>
            <a:pPr marL="0" marR="0" indent="0" algn="l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2"/>
              </a:solidFill>
              <a:latin typeface="Gill Sans MT" panose="020B0502020104020203" pitchFamily="34" charset="77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D87C498-725A-D34C-AC94-A7EFB4820C28}"/>
              </a:ext>
            </a:extLst>
          </p:cNvPr>
          <p:cNvSpPr/>
          <p:nvPr/>
        </p:nvSpPr>
        <p:spPr>
          <a:xfrm>
            <a:off x="2020501" y="3410104"/>
            <a:ext cx="1188720" cy="6400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Gill Sans MT" panose="020B0502020104020203" pitchFamily="34" charset="77"/>
                <a:sym typeface="Helvetica"/>
              </a:rPr>
              <a:t>Virtual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F08B51-4385-5A42-8310-974AAA9FAC3F}"/>
              </a:ext>
            </a:extLst>
          </p:cNvPr>
          <p:cNvSpPr txBox="1"/>
          <p:nvPr/>
        </p:nvSpPr>
        <p:spPr>
          <a:xfrm>
            <a:off x="752392" y="5668716"/>
            <a:ext cx="1547747" cy="3785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Gill Sans MT" panose="020B0502020104020203" pitchFamily="34" charset="77"/>
                <a:sym typeface="Helvetica"/>
              </a:rPr>
              <a:t>DRAM</a:t>
            </a:r>
          </a:p>
        </p:txBody>
      </p:sp>
      <p:pic>
        <p:nvPicPr>
          <p:cNvPr id="48" name="image6.png" descr="image6.png">
            <a:extLst>
              <a:ext uri="{FF2B5EF4-FFF2-40B4-BE49-F238E27FC236}">
                <a16:creationId xmlns:a16="http://schemas.microsoft.com/office/drawing/2014/main" id="{0B9CDC6D-3DDC-BB46-BDD4-E2948DE4B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55" y="5221613"/>
            <a:ext cx="1848662" cy="37856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F8DA294A-D2A5-8D4E-82DC-1CD6A146DB44}"/>
              </a:ext>
            </a:extLst>
          </p:cNvPr>
          <p:cNvSpPr/>
          <p:nvPr/>
        </p:nvSpPr>
        <p:spPr>
          <a:xfrm>
            <a:off x="3333071" y="3431941"/>
            <a:ext cx="1188720" cy="640080"/>
          </a:xfrm>
          <a:prstGeom prst="ellipse">
            <a:avLst/>
          </a:prstGeom>
          <a:solidFill>
            <a:srgbClr val="92D05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Gill Sans MT" panose="020B0502020104020203" pitchFamily="34" charset="77"/>
                <a:sym typeface="Helvetica"/>
              </a:rPr>
              <a:t>File Systems</a:t>
            </a:r>
          </a:p>
        </p:txBody>
      </p:sp>
      <p:sp>
        <p:nvSpPr>
          <p:cNvPr id="68" name="Striped Right Arrow 67">
            <a:extLst>
              <a:ext uri="{FF2B5EF4-FFF2-40B4-BE49-F238E27FC236}">
                <a16:creationId xmlns:a16="http://schemas.microsoft.com/office/drawing/2014/main" id="{13D659A3-D48D-1E48-8535-DE78AC34154F}"/>
              </a:ext>
            </a:extLst>
          </p:cNvPr>
          <p:cNvSpPr/>
          <p:nvPr/>
        </p:nvSpPr>
        <p:spPr>
          <a:xfrm>
            <a:off x="5641814" y="3664929"/>
            <a:ext cx="1259998" cy="290222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C2E9F86-280A-4241-A0EA-17B7213934D4}"/>
              </a:ext>
            </a:extLst>
          </p:cNvPr>
          <p:cNvSpPr txBox="1"/>
          <p:nvPr/>
        </p:nvSpPr>
        <p:spPr>
          <a:xfrm>
            <a:off x="5715000" y="3336211"/>
            <a:ext cx="2439174" cy="3785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send()/ </a:t>
            </a:r>
            <a:r>
              <a:rPr lang="en-US" sz="20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recv</a:t>
            </a:r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()</a:t>
            </a:r>
            <a:endParaRPr kumimoji="0" lang="en-US" sz="2000" b="0" i="0" u="none" strike="noStrike" cap="none" spc="0" normalizeH="0" dirty="0">
              <a:ln>
                <a:noFill/>
              </a:ln>
              <a:solidFill>
                <a:schemeClr val="bg2"/>
              </a:solidFill>
              <a:effectLst/>
              <a:uFillTx/>
              <a:latin typeface="Gill Sans MT" panose="020B0502020104020203" pitchFamily="34" charset="77"/>
              <a:sym typeface="Helvetica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F3EDB62-CD1B-344D-9AF8-876E2DBB621F}"/>
              </a:ext>
            </a:extLst>
          </p:cNvPr>
          <p:cNvSpPr/>
          <p:nvPr/>
        </p:nvSpPr>
        <p:spPr>
          <a:xfrm>
            <a:off x="4598068" y="3547661"/>
            <a:ext cx="1286252" cy="451812"/>
          </a:xfrm>
          <a:prstGeom prst="ellipse">
            <a:avLst/>
          </a:prstGeom>
          <a:solidFill>
            <a:srgbClr val="D0CC6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1590675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Gill Sans MT" panose="020B0502020104020203" pitchFamily="34" charset="77"/>
                <a:sym typeface="Helvetica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38340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52" grpId="0"/>
      <p:bldP spid="54" grpId="0"/>
      <p:bldP spid="68" grpId="0" animBg="1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What to expect?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ABE0-9525-7E4B-99F7-50E9F8F0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3340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dirty="0"/>
              <a:t>Goals</a:t>
            </a:r>
            <a:r>
              <a:rPr lang="en-US" altLang="en-US" sz="2800" dirty="0"/>
              <a:t>: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dirty="0"/>
              <a:t>Understanding advanced topics in OS and the OS/architecture interface/interaction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dirty="0"/>
              <a:t>Learn a little bit about distributed systems</a:t>
            </a:r>
          </a:p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dirty="0"/>
              <a:t>Prerequisites: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dirty="0"/>
              <a:t>(CS 416) OR (ECE 331 AND ECE 351)</a:t>
            </a:r>
          </a:p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dirty="0"/>
              <a:t>What to expect: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>
                <a:effectLst/>
              </a:rPr>
              <a:t>For each topic</a:t>
            </a:r>
            <a:r>
              <a:rPr lang="en-US" altLang="en-US" dirty="0"/>
              <a:t>, </a:t>
            </a:r>
            <a:r>
              <a:rPr lang="en-US" dirty="0">
                <a:effectLst/>
              </a:rPr>
              <a:t>seminal papers, current influential papers, future trends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>
                <a:effectLst/>
              </a:rPr>
              <a:t>- paper reviews  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dirty="0"/>
              <a:t>- about four Programming assignments  (</a:t>
            </a:r>
            <a:r>
              <a:rPr lang="en-US" altLang="en-US" dirty="0">
                <a:solidFill>
                  <a:srgbClr val="FF0000"/>
                </a:solidFill>
              </a:rPr>
              <a:t>C/C++;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randomly chosen demos)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dirty="0"/>
              <a:t>- semester long research project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dirty="0"/>
              <a:t>- one midterm exam and one final exam (cumulative)</a:t>
            </a:r>
          </a:p>
          <a:p>
            <a:r>
              <a:rPr lang="en-US" dirty="0"/>
              <a:t>Reference:  http://</a:t>
            </a:r>
            <a:r>
              <a:rPr lang="en-US" dirty="0" err="1"/>
              <a:t>pages.cs.wisc.edu</a:t>
            </a:r>
            <a:r>
              <a:rPr lang="en-US" dirty="0"/>
              <a:t>/~</a:t>
            </a:r>
            <a:r>
              <a:rPr lang="en-US" dirty="0" err="1"/>
              <a:t>remzi</a:t>
            </a:r>
            <a:r>
              <a:rPr lang="en-US" dirty="0"/>
              <a:t>/OSTEP/</a:t>
            </a:r>
          </a:p>
        </p:txBody>
      </p:sp>
    </p:spTree>
    <p:extLst>
      <p:ext uri="{BB962C8B-B14F-4D97-AF65-F5344CB8AC3E}">
        <p14:creationId xmlns:p14="http://schemas.microsoft.com/office/powerpoint/2010/main" val="208249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2"/>
          <p:cNvSpPr>
            <a:spLocks noChangeArrowheads="1"/>
          </p:cNvSpPr>
          <p:nvPr/>
        </p:nvSpPr>
        <p:spPr bwMode="auto">
          <a:xfrm>
            <a:off x="6908800" y="2119313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1pPr>
            <a:lvl2pPr marL="37931725" indent="-37474525"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2pPr>
            <a:lvl3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3pPr>
            <a:lvl4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4pPr>
            <a:lvl5pPr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Marker Felt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6158" name="Rectangle 14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What DOES OS Provide?</a:t>
            </a:r>
          </a:p>
        </p:txBody>
      </p:sp>
      <p:sp>
        <p:nvSpPr>
          <p:cNvPr id="6160" name="Rectangle 16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839200" cy="5257800"/>
          </a:xfrm>
        </p:spPr>
        <p:txBody>
          <a:bodyPr/>
          <a:lstStyle/>
          <a:p>
            <a:pPr marL="533400" indent="-533400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2200" dirty="0">
                <a:effectLst/>
                <a:ea typeface="ＭＳ Ｐゴシック" charset="-128"/>
              </a:rPr>
              <a:t>Role #1: Abstraction - Provide standard library for resources</a:t>
            </a:r>
          </a:p>
          <a:p>
            <a:pPr marL="533400" indent="-533400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2200" dirty="0">
                <a:effectLst/>
                <a:ea typeface="ＭＳ Ｐゴシック" charset="-128"/>
              </a:rPr>
              <a:t>What is a </a:t>
            </a:r>
            <a:r>
              <a:rPr lang="en-US" altLang="en-US" sz="2200" dirty="0">
                <a:solidFill>
                  <a:schemeClr val="hlink"/>
                </a:solidFill>
                <a:effectLst/>
                <a:ea typeface="ＭＳ Ｐゴシック" charset="-128"/>
              </a:rPr>
              <a:t>resource?</a:t>
            </a:r>
          </a:p>
          <a:p>
            <a:pPr marL="914400" lvl="1" indent="-457200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2000" dirty="0">
                <a:effectLst/>
                <a:ea typeface="ＭＳ Ｐゴシック" charset="-128"/>
              </a:rPr>
              <a:t>Anything valuable (e.g., CPU, memory, disk)</a:t>
            </a:r>
            <a:endParaRPr lang="en-US" altLang="en-US" sz="1900" dirty="0">
              <a:effectLst/>
              <a:ea typeface="ＭＳ Ｐゴシック" charset="-128"/>
            </a:endParaRPr>
          </a:p>
          <a:p>
            <a:pPr marL="533400" indent="-533400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2200" dirty="0">
                <a:effectLst/>
                <a:ea typeface="ＭＳ Ｐゴシック" charset="-128"/>
              </a:rPr>
              <a:t>What abstraction does modern OS typically provide for each resource?</a:t>
            </a:r>
          </a:p>
          <a:p>
            <a:pPr marL="839788" lvl="2" indent="-255588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1900" dirty="0">
                <a:effectLst/>
                <a:ea typeface="ＭＳ Ｐゴシック" charset="-128"/>
              </a:rPr>
              <a:t>CPU: </a:t>
            </a:r>
          </a:p>
          <a:p>
            <a:pPr marL="839788" lvl="2" indent="-255588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1900" dirty="0">
                <a:effectLst/>
                <a:ea typeface="ＭＳ Ｐゴシック" charset="-128"/>
              </a:rPr>
              <a:t>	process and/or thread</a:t>
            </a:r>
          </a:p>
          <a:p>
            <a:pPr marL="839788" lvl="2" indent="-255588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1900" dirty="0">
                <a:effectLst/>
                <a:ea typeface="ＭＳ Ｐゴシック" charset="-128"/>
              </a:rPr>
              <a:t>Memory: </a:t>
            </a:r>
          </a:p>
          <a:p>
            <a:pPr marL="839788" lvl="2" indent="-255588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1900" dirty="0">
                <a:effectLst/>
                <a:ea typeface="ＭＳ Ｐゴシック" charset="-128"/>
              </a:rPr>
              <a:t>	address space</a:t>
            </a:r>
          </a:p>
          <a:p>
            <a:pPr marL="839788" lvl="2" indent="-255588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1900" dirty="0">
                <a:effectLst/>
                <a:ea typeface="ＭＳ Ｐゴシック" charset="-128"/>
              </a:rPr>
              <a:t>Disk: </a:t>
            </a:r>
          </a:p>
          <a:p>
            <a:pPr marL="839788" lvl="2" indent="-255588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1900" dirty="0">
                <a:effectLst/>
                <a:ea typeface="ＭＳ Ｐゴシック" charset="-128"/>
              </a:rPr>
              <a:t>	files</a:t>
            </a:r>
          </a:p>
          <a:p>
            <a:pPr marL="533400" indent="-533400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2200" dirty="0">
                <a:effectLst/>
                <a:ea typeface="ＭＳ Ｐゴシック" charset="-128"/>
              </a:rPr>
              <a:t>Advantages of OS providing abstraction?</a:t>
            </a:r>
          </a:p>
          <a:p>
            <a:pPr marL="914400" lvl="1" indent="-457200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1900" dirty="0">
                <a:effectLst/>
                <a:ea typeface="ＭＳ Ｐゴシック" charset="-128"/>
              </a:rPr>
              <a:t>Allow applications to reuse common facilities</a:t>
            </a:r>
          </a:p>
          <a:p>
            <a:pPr marL="914400" lvl="1" indent="-457200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1900" dirty="0">
                <a:effectLst/>
                <a:ea typeface="ＭＳ Ｐゴシック" charset="-128"/>
              </a:rPr>
              <a:t>Make different devices look the same</a:t>
            </a:r>
          </a:p>
          <a:p>
            <a:pPr marL="914400" lvl="1" indent="-457200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1900" dirty="0">
                <a:effectLst/>
                <a:ea typeface="ＭＳ Ｐゴシック" charset="-128"/>
              </a:rPr>
              <a:t>Provide higher-level or more useful functionality</a:t>
            </a:r>
          </a:p>
          <a:p>
            <a:pPr marL="533400" indent="-533400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2200" dirty="0">
                <a:effectLst/>
                <a:ea typeface="ＭＳ Ｐゴシック" charset="-128"/>
              </a:rPr>
              <a:t>Challenges</a:t>
            </a:r>
          </a:p>
          <a:p>
            <a:pPr marL="914400" lvl="1" indent="-457200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1900" dirty="0">
                <a:effectLst/>
                <a:ea typeface="ＭＳ Ｐゴシック" charset="-128"/>
              </a:rPr>
              <a:t>What are the correct abstractions?</a:t>
            </a:r>
          </a:p>
          <a:p>
            <a:pPr marL="914400" lvl="1" indent="-457200" eaLnBrk="1" hangingPunct="1">
              <a:lnSpc>
                <a:spcPct val="60000"/>
              </a:lnSpc>
              <a:buFont typeface="Calisto MT" charset="0"/>
              <a:buNone/>
            </a:pPr>
            <a:r>
              <a:rPr lang="en-US" altLang="en-US" sz="1900" dirty="0">
                <a:effectLst/>
                <a:ea typeface="ＭＳ Ｐゴシック" charset="-128"/>
              </a:rPr>
              <a:t>How much of hardware should be exposed?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0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905750" cy="42973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System call allows user to tell the OS what to do. </a:t>
            </a:r>
          </a:p>
          <a:p>
            <a:r>
              <a:rPr lang="en-US" dirty="0"/>
              <a:t>The OS provides some interface (APIs, standard library). </a:t>
            </a:r>
          </a:p>
          <a:p>
            <a:r>
              <a:rPr lang="en-US" dirty="0"/>
              <a:t>A typical OS exports a few hundred system calls. </a:t>
            </a:r>
          </a:p>
          <a:p>
            <a:r>
              <a:rPr lang="en-US" dirty="0"/>
              <a:t>Run programs - Access memory - Access devices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5973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What DOES OS PROVIDE?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752600"/>
            <a:ext cx="8058150" cy="4297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Calisto MT" charset="0"/>
              <a:buNone/>
            </a:pPr>
            <a:r>
              <a:rPr lang="en-US" altLang="en-US" dirty="0">
                <a:effectLst/>
                <a:ea typeface="ＭＳ Ｐゴシック" charset="-128"/>
              </a:rPr>
              <a:t>Role #2: Resource management – Share resources well</a:t>
            </a:r>
          </a:p>
          <a:p>
            <a:pPr eaLnBrk="1" hangingPunct="1">
              <a:lnSpc>
                <a:spcPct val="90000"/>
              </a:lnSpc>
              <a:buFont typeface="Calisto MT" charset="0"/>
              <a:buNone/>
            </a:pPr>
            <a:r>
              <a:rPr lang="en-US" altLang="en-US" dirty="0">
                <a:effectLst/>
                <a:ea typeface="ＭＳ Ｐゴシック" charset="-128"/>
              </a:rPr>
              <a:t>Advantages of OS providing resource management?</a:t>
            </a:r>
          </a:p>
          <a:p>
            <a:pPr lvl="1" eaLnBrk="1" hangingPunct="1">
              <a:lnSpc>
                <a:spcPct val="90000"/>
              </a:lnSpc>
              <a:buFont typeface="Calisto MT" charset="0"/>
              <a:buNone/>
            </a:pPr>
            <a:r>
              <a:rPr lang="en-US" altLang="en-US" dirty="0">
                <a:effectLst/>
                <a:ea typeface="ＭＳ Ｐゴシック" charset="-128"/>
              </a:rPr>
              <a:t>Protect applications from one another</a:t>
            </a:r>
          </a:p>
          <a:p>
            <a:pPr lvl="1" eaLnBrk="1" hangingPunct="1">
              <a:lnSpc>
                <a:spcPct val="90000"/>
              </a:lnSpc>
              <a:buFont typeface="Calisto MT" charset="0"/>
              <a:buNone/>
            </a:pPr>
            <a:r>
              <a:rPr lang="en-US" altLang="en-US" dirty="0">
                <a:effectLst/>
                <a:ea typeface="ＭＳ Ｐゴシック" charset="-128"/>
              </a:rPr>
              <a:t>Provide efficient access to resources (cost, time, energy)</a:t>
            </a:r>
          </a:p>
          <a:p>
            <a:pPr lvl="1" eaLnBrk="1" hangingPunct="1">
              <a:lnSpc>
                <a:spcPct val="90000"/>
              </a:lnSpc>
              <a:buFont typeface="Calisto MT" charset="0"/>
              <a:buNone/>
            </a:pPr>
            <a:r>
              <a:rPr lang="en-US" altLang="en-US" dirty="0">
                <a:effectLst/>
                <a:ea typeface="ＭＳ Ｐゴシック" charset="-128"/>
              </a:rPr>
              <a:t>Provide fair access to resources</a:t>
            </a:r>
          </a:p>
          <a:p>
            <a:pPr eaLnBrk="1" hangingPunct="1">
              <a:lnSpc>
                <a:spcPct val="90000"/>
              </a:lnSpc>
              <a:buFont typeface="Calisto MT" charset="0"/>
              <a:buNone/>
            </a:pPr>
            <a:r>
              <a:rPr lang="en-US" altLang="en-US" dirty="0">
                <a:effectLst/>
                <a:ea typeface="ＭＳ Ｐゴシック" charset="-128"/>
              </a:rPr>
              <a:t>Challenges</a:t>
            </a:r>
          </a:p>
          <a:p>
            <a:pPr lvl="1" eaLnBrk="1" hangingPunct="1">
              <a:lnSpc>
                <a:spcPct val="90000"/>
              </a:lnSpc>
              <a:buFont typeface="Calisto MT" charset="0"/>
              <a:buNone/>
            </a:pPr>
            <a:r>
              <a:rPr lang="en-US" altLang="en-US" dirty="0">
                <a:effectLst/>
                <a:ea typeface="ＭＳ Ｐゴシック" charset="-128"/>
              </a:rPr>
              <a:t>What are the correct mechanisms?</a:t>
            </a:r>
          </a:p>
          <a:p>
            <a:pPr lvl="1" eaLnBrk="1" hangingPunct="1">
              <a:lnSpc>
                <a:spcPct val="90000"/>
              </a:lnSpc>
              <a:buFont typeface="Calisto MT" charset="0"/>
              <a:buNone/>
            </a:pPr>
            <a:r>
              <a:rPr lang="en-US" altLang="en-US" dirty="0">
                <a:effectLst/>
                <a:ea typeface="ＭＳ Ｐゴシック" charset="-128"/>
              </a:rPr>
              <a:t>What are the correct policies?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cover all the topics relevant to operating systems?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1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Organization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BC74F-CD12-0546-B7F7-2644EC75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60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Tentative Schedule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92671C-5425-6B48-8AB3-24A181CA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144000" cy="55320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7518AC-EF49-D94A-977F-40D4E3F91FCD}"/>
              </a:ext>
            </a:extLst>
          </p:cNvPr>
          <p:cNvSpPr/>
          <p:nvPr/>
        </p:nvSpPr>
        <p:spPr>
          <a:xfrm>
            <a:off x="0" y="1917700"/>
            <a:ext cx="1905000" cy="4985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376FE-3AC0-F644-88F8-05219E8862F1}"/>
              </a:ext>
            </a:extLst>
          </p:cNvPr>
          <p:cNvSpPr/>
          <p:nvPr/>
        </p:nvSpPr>
        <p:spPr>
          <a:xfrm>
            <a:off x="1917700" y="1930400"/>
            <a:ext cx="1905000" cy="4985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Three PIECES: 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905750" cy="42973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/>
              <a:t>Virtualization</a:t>
            </a:r>
          </a:p>
          <a:p>
            <a:pPr lvl="1"/>
            <a:r>
              <a:rPr lang="en-US" altLang="en-US" dirty="0"/>
              <a:t>Make each application believe it has each resource to itself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037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Virtualizing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905750" cy="42973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The system has a very large number of virtual CPUs. </a:t>
            </a:r>
          </a:p>
          <a:p>
            <a:r>
              <a:rPr lang="en-US" dirty="0"/>
              <a:t>Turning a single CPU into a seemingly infinite number of CPUs. </a:t>
            </a:r>
          </a:p>
          <a:p>
            <a:r>
              <a:rPr lang="en-US" dirty="0"/>
              <a:t>Allowing many programs to seemingly run at once Virtualizing the CPU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9099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Virtualizing CPU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3B121-63C3-C743-8E15-C60715F63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447800"/>
            <a:ext cx="9144000" cy="55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4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Virtualizing CPU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6D228-849B-564B-8064-C6C98F6E2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46200"/>
            <a:ext cx="9144001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ABE0-9525-7E4B-99F7-50E9F8F0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3340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900" dirty="0"/>
              <a:t>How do I know if this class is relevant for me?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en-US" altLang="en-US" dirty="0">
                <a:effectLst/>
              </a:rPr>
              <a:t>Wait for a couple of more slides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900" dirty="0"/>
              <a:t>I have taken an OS class before. I am super interested to know the internals. Can I take the class?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altLang="en-US" dirty="0">
                <a:effectLst/>
              </a:rPr>
              <a:t>Absolutely!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900" dirty="0"/>
              <a:t>I have taken an OS (or computer architecture) class before, but don’t remember much. Can I still take the class?</a:t>
            </a:r>
          </a:p>
          <a:p>
            <a:pPr>
              <a:spcBef>
                <a:spcPts val="200"/>
              </a:spcBef>
            </a:pPr>
            <a:r>
              <a:rPr lang="en-US" dirty="0">
                <a:effectLst/>
              </a:rPr>
              <a:t>Yes. </a:t>
            </a:r>
          </a:p>
          <a:p>
            <a:pPr>
              <a:spcBef>
                <a:spcPts val="200"/>
              </a:spcBef>
            </a:pPr>
            <a:r>
              <a:rPr lang="en-US" dirty="0">
                <a:effectLst/>
              </a:rPr>
              <a:t>While I will be quickly going over the basics, it is your responsibility to catch up and learn. A friendly, easy, and fun book to read: </a:t>
            </a:r>
            <a:r>
              <a:rPr lang="en-US" dirty="0">
                <a:effectLst/>
                <a:hlinkClick r:id="rId2"/>
              </a:rPr>
              <a:t>http://pages.cs.wisc.edu/~remzi/OSTEP/</a:t>
            </a:r>
            <a:r>
              <a:rPr lang="en-US" dirty="0">
                <a:effectLst/>
              </a:rPr>
              <a:t>  </a:t>
            </a:r>
          </a:p>
          <a:p>
            <a:pPr>
              <a:spcBef>
                <a:spcPts val="200"/>
              </a:spcBef>
            </a:pPr>
            <a:r>
              <a:rPr lang="en-US" dirty="0">
                <a:effectLst/>
              </a:rPr>
              <a:t>I will share my lecture materials from CS 416.</a:t>
            </a:r>
          </a:p>
        </p:txBody>
      </p:sp>
    </p:spTree>
    <p:extLst>
      <p:ext uri="{BB962C8B-B14F-4D97-AF65-F5344CB8AC3E}">
        <p14:creationId xmlns:p14="http://schemas.microsoft.com/office/powerpoint/2010/main" val="11976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Virtualizing CPU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44685-0A39-4549-9C7A-FDFF0BC1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957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18B38-728E-5044-8E60-9EDDF9345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405743"/>
            <a:ext cx="9067800" cy="33545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547AD-14FE-3148-BE74-31FAF1AF65E5}"/>
              </a:ext>
            </a:extLst>
          </p:cNvPr>
          <p:cNvSpPr/>
          <p:nvPr/>
        </p:nvSpPr>
        <p:spPr>
          <a:xfrm>
            <a:off x="1638300" y="2895600"/>
            <a:ext cx="7391400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Gill Sans MT" panose="020B0502020104020203" pitchFamily="34" charset="77"/>
              </a:rPr>
              <a:t>Even though we have only one processor, all four of programs seem to be running at the same time!</a:t>
            </a:r>
          </a:p>
        </p:txBody>
      </p:sp>
    </p:spTree>
    <p:extLst>
      <p:ext uri="{BB962C8B-B14F-4D97-AF65-F5344CB8AC3E}">
        <p14:creationId xmlns:p14="http://schemas.microsoft.com/office/powerpoint/2010/main" val="253560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Virtualizing Memory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8CBDFF-1414-C545-9C7E-00E8077B3AEB}"/>
              </a:ext>
            </a:extLst>
          </p:cNvPr>
          <p:cNvSpPr/>
          <p:nvPr/>
        </p:nvSpPr>
        <p:spPr>
          <a:xfrm>
            <a:off x="288240" y="1524000"/>
            <a:ext cx="8565931" cy="245195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60325" indent="-282575">
              <a:spcBef>
                <a:spcPts val="1200"/>
              </a:spcBef>
              <a:buFont typeface="Calisto MT" charset="0"/>
              <a:buChar char="•"/>
            </a:pPr>
            <a:r>
              <a:rPr lang="en-US" sz="2400" dirty="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</a:rPr>
              <a:t>Each process accesses its own private virtual address space.</a:t>
            </a:r>
          </a:p>
          <a:p>
            <a:pPr marL="60325" indent="-282575">
              <a:spcBef>
                <a:spcPts val="1200"/>
              </a:spcBef>
              <a:buFont typeface="Calisto MT" charset="0"/>
              <a:buChar char="•"/>
            </a:pPr>
            <a:r>
              <a:rPr lang="en-US" sz="2400" dirty="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</a:rPr>
              <a:t>The OS maps address space onto the physical memory.</a:t>
            </a:r>
          </a:p>
          <a:p>
            <a:pPr marL="60325" indent="-282575">
              <a:spcBef>
                <a:spcPts val="1200"/>
              </a:spcBef>
              <a:buFont typeface="Calisto MT" charset="0"/>
              <a:buChar char="•"/>
            </a:pPr>
            <a:r>
              <a:rPr lang="en-US" sz="2400" dirty="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</a:rPr>
              <a:t>A memory reference within one running program does not affect the address space of other processes.</a:t>
            </a:r>
          </a:p>
          <a:p>
            <a:pPr marL="60325" indent="-282575">
              <a:spcBef>
                <a:spcPts val="1200"/>
              </a:spcBef>
              <a:buFont typeface="Calisto MT" charset="0"/>
              <a:buChar char="•"/>
            </a:pPr>
            <a:r>
              <a:rPr lang="en-US" sz="2400" dirty="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</a:rPr>
              <a:t>Physical memory is a shared resource, managed by the OS. </a:t>
            </a:r>
          </a:p>
        </p:txBody>
      </p:sp>
    </p:spTree>
    <p:extLst>
      <p:ext uri="{BB962C8B-B14F-4D97-AF65-F5344CB8AC3E}">
        <p14:creationId xmlns:p14="http://schemas.microsoft.com/office/powerpoint/2010/main" val="3445087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3500"/>
            <a:ext cx="9144000" cy="12827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Three PIECES: CONCURRENCY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8915400" cy="42973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Concurrency: </a:t>
            </a:r>
            <a:br>
              <a:rPr lang="en-US" altLang="en-US" dirty="0">
                <a:effectLst/>
                <a:ea typeface="ＭＳ Ｐゴシック" charset="-128"/>
              </a:rPr>
            </a:br>
            <a:r>
              <a:rPr lang="en-US" altLang="en-US" dirty="0">
                <a:effectLst/>
                <a:ea typeface="ＭＳ Ｐゴシック" charset="-128"/>
              </a:rPr>
              <a:t>Events are occurring simultaneously and may interact with one another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OS must be able to handle concurrent events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Easier case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Hide concurrency from independent processes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Trickier case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Manage concurrency with interacting processes</a:t>
            </a:r>
          </a:p>
          <a:p>
            <a:pPr lvl="2"/>
            <a:r>
              <a:rPr lang="en-US" altLang="en-US" dirty="0"/>
              <a:t>Provide abstractions (locks, semaphores, condition variables, shared memory, critical sections) to processes</a:t>
            </a:r>
          </a:p>
          <a:p>
            <a:pPr lvl="2"/>
            <a:r>
              <a:rPr lang="en-US" altLang="en-US" dirty="0"/>
              <a:t>Ensure processes do not deadlock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Demo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Interacting threads must coordinate access to  shared data</a:t>
            </a:r>
          </a:p>
          <a:p>
            <a:pPr lvl="1" eaLnBrk="1" hangingPunct="1">
              <a:lnSpc>
                <a:spcPct val="90000"/>
              </a:lnSpc>
              <a:buNone/>
            </a:pPr>
            <a:endParaRPr lang="en-US" altLang="en-US" dirty="0">
              <a:effectLst/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  <a:buNone/>
            </a:pPr>
            <a:endParaRPr lang="en-US" altLang="en-US" dirty="0">
              <a:effectLst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3500"/>
            <a:ext cx="9144000" cy="12827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Three PIECES: CONCURRENCY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6DA54-7A5F-AE43-BBDD-54C523381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10361"/>
            <a:ext cx="8153400" cy="53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26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3500"/>
            <a:ext cx="9144000" cy="12827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Three PIECES: CONCURRENCY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785DB-197D-F343-A443-3B571E8B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" y="1447800"/>
            <a:ext cx="9144000" cy="3166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50165A-EFF6-C84A-9AC6-A86FD367FBD3}"/>
              </a:ext>
            </a:extLst>
          </p:cNvPr>
          <p:cNvSpPr/>
          <p:nvPr/>
        </p:nvSpPr>
        <p:spPr>
          <a:xfrm>
            <a:off x="124810" y="4440704"/>
            <a:ext cx="88943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2"/>
              </a:solidFill>
              <a:latin typeface="Gill Sans MT" panose="020B0502020104020203" pitchFamily="34" charset="77"/>
            </a:endParaRP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The main program creates two threads.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     Thread: a function running within the same memory space. 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     Each thread start running in a routine called worker().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     worker(): increments a counter</a:t>
            </a:r>
          </a:p>
        </p:txBody>
      </p:sp>
    </p:spTree>
    <p:extLst>
      <p:ext uri="{BB962C8B-B14F-4D97-AF65-F5344CB8AC3E}">
        <p14:creationId xmlns:p14="http://schemas.microsoft.com/office/powerpoint/2010/main" val="1080542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3500"/>
            <a:ext cx="9144000" cy="12827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Three PIECES: CONCURRENCY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785DB-197D-F343-A443-3B571E8B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" y="1447800"/>
            <a:ext cx="9144000" cy="3166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50165A-EFF6-C84A-9AC6-A86FD367FBD3}"/>
              </a:ext>
            </a:extLst>
          </p:cNvPr>
          <p:cNvSpPr/>
          <p:nvPr/>
        </p:nvSpPr>
        <p:spPr>
          <a:xfrm>
            <a:off x="124810" y="4440704"/>
            <a:ext cx="88943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2"/>
              </a:solidFill>
              <a:latin typeface="Gill Sans MT" panose="020B0502020104020203" pitchFamily="34" charset="77"/>
            </a:endParaRP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The main program creates two threads.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     Thread: a function running within the same memory space. 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     Each thread start running in a routine called worker().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     worker(): increments a counter</a:t>
            </a:r>
          </a:p>
        </p:txBody>
      </p:sp>
    </p:spTree>
    <p:extLst>
      <p:ext uri="{BB962C8B-B14F-4D97-AF65-F5344CB8AC3E}">
        <p14:creationId xmlns:p14="http://schemas.microsoft.com/office/powerpoint/2010/main" val="3765552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3500"/>
            <a:ext cx="9144000" cy="12827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Three PIECES: CONCURRENCY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13E6A-1CA3-604A-896C-68E499D1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630026"/>
            <a:ext cx="8665779" cy="4164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423E55-7DCB-FE43-952C-BBE172BDB12D}"/>
              </a:ext>
            </a:extLst>
          </p:cNvPr>
          <p:cNvSpPr/>
          <p:nvPr/>
        </p:nvSpPr>
        <p:spPr>
          <a:xfrm>
            <a:off x="89338" y="1524000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Loops determines how many times each of the two workers will increment the shared counter in a loop.</a:t>
            </a:r>
          </a:p>
        </p:txBody>
      </p:sp>
    </p:spTree>
    <p:extLst>
      <p:ext uri="{BB962C8B-B14F-4D97-AF65-F5344CB8AC3E}">
        <p14:creationId xmlns:p14="http://schemas.microsoft.com/office/powerpoint/2010/main" val="2823485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Three PIECES: Persistence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134350" cy="429736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Persistence: Access information permanently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Lifetime of information is longer than lifetime of any one process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Machine may be rebooted, machine may lose power or crash unexpectedly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Issues: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Provide abstraction so applications do not know how data is stored : Files, directories (folders), links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Correctness with unexpected failures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Performance: disks are very slow; many optimizations needed!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Demo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File system does work to ensure data updated correctly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Three PIECES: Persistence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D0E52-B9C7-DA43-B86F-B157C69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0" y="1559868"/>
            <a:ext cx="7929590" cy="521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28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Three PIECES: Persistence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36D6EC-4DE6-0E46-A0DE-FCFE40495C88}"/>
              </a:ext>
            </a:extLst>
          </p:cNvPr>
          <p:cNvSpPr/>
          <p:nvPr/>
        </p:nvSpPr>
        <p:spPr>
          <a:xfrm>
            <a:off x="152400" y="1143000"/>
            <a:ext cx="8686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2"/>
              </a:solidFill>
              <a:latin typeface="Gill Sans MT" panose="020B0502020104020203" pitchFamily="34" charset="77"/>
            </a:endParaRP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What OS does in order to write to disk?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	Figure out where on disk this new data will reside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        Issue I/O requests to the underlying storage device 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        File system handles system crashes during write.</a:t>
            </a:r>
          </a:p>
          <a:p>
            <a:endParaRPr lang="en-US" sz="2400" dirty="0">
              <a:solidFill>
                <a:schemeClr val="bg2"/>
              </a:solidFill>
              <a:latin typeface="Gill Sans MT" panose="020B0502020104020203" pitchFamily="34" charset="77"/>
            </a:endParaRP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Journaling or copy-on-write 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	Carefully ordering writes to disk</a:t>
            </a:r>
          </a:p>
        </p:txBody>
      </p:sp>
    </p:spTree>
    <p:extLst>
      <p:ext uri="{BB962C8B-B14F-4D97-AF65-F5344CB8AC3E}">
        <p14:creationId xmlns:p14="http://schemas.microsoft.com/office/powerpoint/2010/main" val="340592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ABE0-9525-7E4B-99F7-50E9F8F0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334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900" dirty="0"/>
              <a:t>I don’t know anything about OS or computer architecture . I am interested to learn about it. Can I still take the class?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Font typeface="Monotype Sorts" pitchFamily="2" charset="2"/>
              <a:buNone/>
            </a:pPr>
            <a:r>
              <a:rPr lang="en-US" altLang="en-US" sz="2200" dirty="0"/>
              <a:t>Yes, but going to to be a steep mountain to climb. I would suggest either taking CS 518 this semester or taking both CS 518 and CS 519/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900" dirty="0"/>
              <a:t>I don’t know C or C++ Coding. Do I take the class?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Font typeface="Monotype Sorts" pitchFamily="2" charset="2"/>
              <a:buNone/>
            </a:pPr>
            <a:r>
              <a:rPr lang="en-US" altLang="en-US" sz="2200" dirty="0"/>
              <a:t>  Up to you but hacking the OS requires C skills. We will upload a prep (ungraded quiz) for self evaluation. Also feel free to come and talk to me after the lecture.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900" dirty="0"/>
              <a:t>I don’t know anything about OS and I am not interested. I am here for the grades.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Font typeface="Monotype Sorts" pitchFamily="2" charset="2"/>
              <a:buNone/>
            </a:pPr>
            <a:r>
              <a:rPr lang="en-US" altLang="en-US" dirty="0"/>
              <a:t> You know the answer. Guess?  </a:t>
            </a:r>
            <a:r>
              <a:rPr lang="en-US" altLang="en-US" dirty="0">
                <a:sym typeface="Wingdings" pitchFamily="2" charset="2"/>
              </a:rPr>
              <a:t>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589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Advanced Topics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Current systems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Multiprocessors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Networked and distributed systems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en-US" dirty="0">
                <a:effectLst/>
                <a:ea typeface="ＭＳ Ｐゴシック" charset="-128"/>
              </a:rPr>
              <a:t>Virtual machines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/>
          <a:lstStyle/>
          <a:p>
            <a:r>
              <a:rPr lang="en-US" dirty="0"/>
              <a:t>Virtualization: </a:t>
            </a:r>
            <a:br>
              <a:rPr lang="en-US" dirty="0"/>
            </a:br>
            <a:r>
              <a:rPr lang="en-US" dirty="0"/>
              <a:t>The CPU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05200"/>
            <a:ext cx="8458200" cy="3200400"/>
          </a:xfrm>
        </p:spPr>
        <p:txBody>
          <a:bodyPr>
            <a:normAutofit/>
          </a:bodyPr>
          <a:lstStyle/>
          <a:p>
            <a:pPr marL="609600" indent="-609600" algn="l"/>
            <a:r>
              <a:rPr lang="en-US" sz="2200" dirty="0"/>
              <a:t>Questions answered in this lecture:</a:t>
            </a:r>
          </a:p>
          <a:p>
            <a:pPr marL="990600" lvl="1" indent="-533400" algn="l"/>
            <a:r>
              <a:rPr lang="en-US" dirty="0">
                <a:solidFill>
                  <a:schemeClr val="bg2"/>
                </a:solidFill>
              </a:rPr>
              <a:t>What is a process?</a:t>
            </a:r>
          </a:p>
          <a:p>
            <a:pPr marL="990600" lvl="1" indent="-533400" algn="l"/>
            <a:r>
              <a:rPr lang="en-US" dirty="0">
                <a:solidFill>
                  <a:schemeClr val="bg2"/>
                </a:solidFill>
              </a:rPr>
              <a:t>Why is limited direct execution a good approach for </a:t>
            </a:r>
            <a:r>
              <a:rPr lang="en-US" dirty="0" err="1">
                <a:solidFill>
                  <a:schemeClr val="bg2"/>
                </a:solidFill>
              </a:rPr>
              <a:t>virtualizing</a:t>
            </a:r>
            <a:r>
              <a:rPr lang="en-US" dirty="0">
                <a:solidFill>
                  <a:schemeClr val="bg2"/>
                </a:solidFill>
              </a:rPr>
              <a:t> the CPU?</a:t>
            </a:r>
          </a:p>
          <a:p>
            <a:pPr marL="990600" lvl="1" indent="-533400" algn="l"/>
            <a:r>
              <a:rPr lang="en-US" dirty="0">
                <a:solidFill>
                  <a:schemeClr val="bg2"/>
                </a:solidFill>
              </a:rPr>
              <a:t>What execution state must be saved for a process?</a:t>
            </a:r>
          </a:p>
          <a:p>
            <a:pPr marL="990600" lvl="1" indent="-533400" algn="l"/>
            <a:r>
              <a:rPr lang="en-US" dirty="0">
                <a:solidFill>
                  <a:schemeClr val="bg2"/>
                </a:solidFill>
              </a:rPr>
              <a:t>What 3 modes could a process in?</a:t>
            </a:r>
          </a:p>
        </p:txBody>
      </p:sp>
    </p:spTree>
    <p:extLst>
      <p:ext uri="{BB962C8B-B14F-4D97-AF65-F5344CB8AC3E}">
        <p14:creationId xmlns:p14="http://schemas.microsoft.com/office/powerpoint/2010/main" val="2212233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Rectangle 1036"/>
          <p:cNvSpPr>
            <a:spLocks noChangeArrowheads="1"/>
          </p:cNvSpPr>
          <p:nvPr/>
        </p:nvSpPr>
        <p:spPr bwMode="auto">
          <a:xfrm>
            <a:off x="6908800" y="2119313"/>
            <a:ext cx="1841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Marker Felt" charset="0"/>
            </a:endParaRPr>
          </a:p>
        </p:txBody>
      </p:sp>
      <p:sp>
        <p:nvSpPr>
          <p:cNvPr id="6158" name="Rectangle 103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Process?</a:t>
            </a:r>
          </a:p>
        </p:txBody>
      </p:sp>
      <p:sp>
        <p:nvSpPr>
          <p:cNvPr id="6160" name="Rectangle 1040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058151" cy="4953000"/>
          </a:xfrm>
          <a:noFill/>
          <a:ln/>
        </p:spPr>
        <p:txBody>
          <a:bodyPr>
            <a:normAutofit/>
          </a:bodyPr>
          <a:lstStyle/>
          <a:p>
            <a:pPr marL="533400" indent="-533400">
              <a:lnSpc>
                <a:spcPct val="90000"/>
              </a:lnSpc>
              <a:buNone/>
            </a:pPr>
            <a:r>
              <a:rPr lang="en-US" sz="2000" dirty="0"/>
              <a:t>Process: An </a:t>
            </a:r>
            <a:r>
              <a:rPr lang="en-US" sz="2000" dirty="0">
                <a:solidFill>
                  <a:schemeClr val="hlink"/>
                </a:solidFill>
              </a:rPr>
              <a:t>execution stream</a:t>
            </a:r>
            <a:r>
              <a:rPr lang="en-US" sz="2000" dirty="0"/>
              <a:t> in the context of a </a:t>
            </a:r>
            <a:r>
              <a:rPr lang="en-US" sz="2000" dirty="0">
                <a:solidFill>
                  <a:schemeClr val="hlink"/>
                </a:solidFill>
              </a:rPr>
              <a:t>process state</a:t>
            </a:r>
          </a:p>
          <a:p>
            <a:pPr marL="533400" indent="-533400">
              <a:lnSpc>
                <a:spcPct val="90000"/>
              </a:lnSpc>
              <a:buNone/>
            </a:pPr>
            <a:r>
              <a:rPr lang="en-US" sz="2000" dirty="0"/>
              <a:t>What is an execution stream?</a:t>
            </a:r>
          </a:p>
          <a:p>
            <a:pPr marL="914400" lvl="1" indent="-457200">
              <a:lnSpc>
                <a:spcPct val="90000"/>
              </a:lnSpc>
              <a:buFontTx/>
              <a:buChar char="•"/>
            </a:pPr>
            <a:r>
              <a:rPr lang="en-US" sz="1800" dirty="0"/>
              <a:t>Stream of executing instructions</a:t>
            </a:r>
          </a:p>
          <a:p>
            <a:pPr marL="914400" lvl="1" indent="-457200">
              <a:lnSpc>
                <a:spcPct val="90000"/>
              </a:lnSpc>
              <a:buFontTx/>
              <a:buChar char="•"/>
            </a:pPr>
            <a:r>
              <a:rPr lang="en-US" sz="1800" dirty="0"/>
              <a:t>Running piece of code</a:t>
            </a:r>
          </a:p>
          <a:p>
            <a:pPr marL="914400" lvl="1" indent="-457200">
              <a:lnSpc>
                <a:spcPct val="90000"/>
              </a:lnSpc>
              <a:buFontTx/>
              <a:buChar char="•"/>
            </a:pPr>
            <a:r>
              <a:rPr lang="en-US" sz="1800" dirty="0"/>
              <a:t>“thread of control”</a:t>
            </a:r>
          </a:p>
          <a:p>
            <a:pPr marL="533400" indent="-533400">
              <a:lnSpc>
                <a:spcPct val="90000"/>
              </a:lnSpc>
              <a:buNone/>
            </a:pPr>
            <a:r>
              <a:rPr lang="en-US" sz="2000" dirty="0"/>
              <a:t>What is process state?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800" dirty="0"/>
              <a:t>Everything that the running code can affect or be affected by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800" dirty="0"/>
              <a:t>Registers</a:t>
            </a:r>
          </a:p>
          <a:p>
            <a:pPr marL="1111250" lvl="2" indent="-533400">
              <a:lnSpc>
                <a:spcPct val="90000"/>
              </a:lnSpc>
            </a:pPr>
            <a:r>
              <a:rPr lang="en-US" sz="1600" dirty="0"/>
              <a:t>General purpose, floating point, status, program counter, stack pointer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800" dirty="0"/>
              <a:t>Address space</a:t>
            </a:r>
          </a:p>
          <a:p>
            <a:pPr marL="1111250" lvl="2" indent="-533400">
              <a:lnSpc>
                <a:spcPct val="90000"/>
              </a:lnSpc>
            </a:pPr>
            <a:r>
              <a:rPr lang="en-US" sz="1600" dirty="0"/>
              <a:t>Heap, stack, and code</a:t>
            </a:r>
          </a:p>
          <a:p>
            <a:pPr marL="828675" lvl="1" indent="-533400">
              <a:lnSpc>
                <a:spcPct val="90000"/>
              </a:lnSpc>
            </a:pPr>
            <a:r>
              <a:rPr lang="en-US" sz="1800" dirty="0"/>
              <a:t>Open files</a:t>
            </a:r>
          </a:p>
          <a:p>
            <a:pPr marL="533400" indent="-533400">
              <a:lnSpc>
                <a:spcPct val="90000"/>
              </a:lnSpc>
              <a:buNone/>
            </a:pPr>
            <a:endParaRPr lang="en-US" sz="1800" dirty="0"/>
          </a:p>
          <a:p>
            <a:pPr marL="533400" indent="-533400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276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2753"/>
            <a:ext cx="8839200" cy="1283167"/>
          </a:xfrm>
        </p:spPr>
        <p:txBody>
          <a:bodyPr/>
          <a:lstStyle/>
          <a:p>
            <a:r>
              <a:rPr lang="en-US" dirty="0"/>
              <a:t>Processes vs. Programs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828800"/>
            <a:ext cx="8610600" cy="4297363"/>
          </a:xfrm>
        </p:spPr>
        <p:txBody>
          <a:bodyPr/>
          <a:lstStyle/>
          <a:p>
            <a:pPr>
              <a:buNone/>
            </a:pPr>
            <a:r>
              <a:rPr lang="en-US" dirty="0"/>
              <a:t>A process is different than a program</a:t>
            </a:r>
          </a:p>
          <a:p>
            <a:pPr lvl="1"/>
            <a:r>
              <a:rPr lang="en-US" dirty="0"/>
              <a:t>Program: Static code and static data</a:t>
            </a:r>
          </a:p>
          <a:p>
            <a:pPr lvl="1"/>
            <a:r>
              <a:rPr lang="en-US" dirty="0"/>
              <a:t>Process: Dynamic instance of code and data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dirty="0"/>
              <a:t>Can have multiple process instances of same program</a:t>
            </a:r>
          </a:p>
          <a:p>
            <a:pPr lvl="1">
              <a:buClrTx/>
            </a:pPr>
            <a:r>
              <a:rPr lang="en-US" dirty="0"/>
              <a:t>Can have multiple processes of the same program</a:t>
            </a:r>
            <a:br>
              <a:rPr lang="en-US" dirty="0"/>
            </a:br>
            <a:r>
              <a:rPr lang="en-US" dirty="0"/>
              <a:t>Example: many users can run “</a:t>
            </a:r>
            <a:r>
              <a:rPr lang="en-US" dirty="0" err="1"/>
              <a:t>ls</a:t>
            </a:r>
            <a:r>
              <a:rPr lang="en-US" dirty="0"/>
              <a:t>”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551740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xfrm>
            <a:off x="669727" y="89297"/>
            <a:ext cx="7804547" cy="837531"/>
          </a:xfrm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 dirty="0">
                <a:solidFill>
                  <a:srgbClr val="FFFFFF"/>
                </a:solidFill>
              </a:rPr>
              <a:t>Process Creation</a:t>
            </a:r>
          </a:p>
        </p:txBody>
      </p:sp>
      <p:sp>
        <p:nvSpPr>
          <p:cNvPr id="316" name="Shape 316"/>
          <p:cNvSpPr/>
          <p:nvPr/>
        </p:nvSpPr>
        <p:spPr>
          <a:xfrm flipV="1">
            <a:off x="2318158" y="4036218"/>
            <a:ext cx="4507684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17" name="Shape 317"/>
          <p:cNvSpPr/>
          <p:nvPr/>
        </p:nvSpPr>
        <p:spPr>
          <a:xfrm flipV="1">
            <a:off x="3211126" y="3494996"/>
            <a:ext cx="1" cy="541223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flipV="1">
            <a:off x="5890033" y="3494996"/>
            <a:ext cx="1" cy="541223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flipV="1">
            <a:off x="4639876" y="4030777"/>
            <a:ext cx="1" cy="541223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3657611" y="5598914"/>
            <a:ext cx="1984020" cy="395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497FC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652242" y="4545975"/>
            <a:ext cx="1994757" cy="1239279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3657611" y="4348758"/>
            <a:ext cx="1984020" cy="395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497FC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684525" y="1431634"/>
            <a:ext cx="2393669" cy="2086663"/>
          </a:xfrm>
          <a:prstGeom prst="rect">
            <a:avLst/>
          </a:prstGeom>
          <a:solidFill>
            <a:srgbClr val="FFFFFF"/>
          </a:solidFill>
          <a:ln w="254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3980573" y="4843363"/>
            <a:ext cx="1277590" cy="1046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code</a:t>
            </a:r>
          </a:p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static data</a:t>
            </a:r>
          </a:p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Program</a:t>
            </a:r>
          </a:p>
        </p:txBody>
      </p:sp>
      <p:sp>
        <p:nvSpPr>
          <p:cNvPr id="325" name="Shape 325"/>
          <p:cNvSpPr/>
          <p:nvPr/>
        </p:nvSpPr>
        <p:spPr>
          <a:xfrm>
            <a:off x="3962409" y="4841750"/>
            <a:ext cx="1397776" cy="659960"/>
          </a:xfrm>
          <a:prstGeom prst="rect">
            <a:avLst/>
          </a:prstGeom>
          <a:ln w="25400">
            <a:solidFill>
              <a:srgbClr val="FFFFFF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2005619" y="1431634"/>
            <a:ext cx="2393669" cy="2086663"/>
          </a:xfrm>
          <a:prstGeom prst="rect">
            <a:avLst/>
          </a:prstGeom>
          <a:solidFill>
            <a:srgbClr val="FFFFFF"/>
          </a:solidFill>
          <a:ln w="254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2917351" y="1050131"/>
            <a:ext cx="539742" cy="328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lnSpc>
                <a:spcPct val="80000"/>
              </a:lnSpc>
              <a:defRPr sz="2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CPU</a:t>
            </a:r>
          </a:p>
        </p:txBody>
      </p:sp>
      <p:sp>
        <p:nvSpPr>
          <p:cNvPr id="328" name="Shape 328"/>
          <p:cNvSpPr/>
          <p:nvPr/>
        </p:nvSpPr>
        <p:spPr>
          <a:xfrm>
            <a:off x="5392455" y="1050131"/>
            <a:ext cx="996302" cy="328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lnSpc>
                <a:spcPct val="80000"/>
              </a:lnSpc>
              <a:defRPr sz="2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274937967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xfrm>
            <a:off x="669727" y="89297"/>
            <a:ext cx="7804547" cy="837531"/>
          </a:xfrm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 dirty="0">
                <a:solidFill>
                  <a:srgbClr val="FFFFFF"/>
                </a:solidFill>
              </a:rPr>
              <a:t>Process Creation</a:t>
            </a:r>
          </a:p>
        </p:txBody>
      </p:sp>
      <p:sp>
        <p:nvSpPr>
          <p:cNvPr id="331" name="Shape 331"/>
          <p:cNvSpPr/>
          <p:nvPr/>
        </p:nvSpPr>
        <p:spPr>
          <a:xfrm flipV="1">
            <a:off x="2318158" y="4036218"/>
            <a:ext cx="4507684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32" name="Shape 332"/>
          <p:cNvSpPr/>
          <p:nvPr/>
        </p:nvSpPr>
        <p:spPr>
          <a:xfrm flipV="1">
            <a:off x="3211126" y="3494996"/>
            <a:ext cx="1" cy="541223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33" name="Shape 333"/>
          <p:cNvSpPr/>
          <p:nvPr/>
        </p:nvSpPr>
        <p:spPr>
          <a:xfrm flipV="1">
            <a:off x="5890033" y="3494996"/>
            <a:ext cx="1" cy="541223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34" name="Shape 334"/>
          <p:cNvSpPr/>
          <p:nvPr/>
        </p:nvSpPr>
        <p:spPr>
          <a:xfrm flipV="1">
            <a:off x="4639876" y="4030777"/>
            <a:ext cx="1" cy="541223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3657611" y="5598914"/>
            <a:ext cx="1984020" cy="395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497FC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3652242" y="4545975"/>
            <a:ext cx="1994757" cy="1239279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3657611" y="4348758"/>
            <a:ext cx="1984020" cy="395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497FC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684525" y="1431634"/>
            <a:ext cx="2393669" cy="2086663"/>
          </a:xfrm>
          <a:prstGeom prst="rect">
            <a:avLst/>
          </a:prstGeom>
          <a:solidFill>
            <a:srgbClr val="FFFFFF"/>
          </a:solidFill>
          <a:ln w="254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3980573" y="4843363"/>
            <a:ext cx="1277590" cy="1046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code</a:t>
            </a:r>
          </a:p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static data</a:t>
            </a:r>
          </a:p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Program</a:t>
            </a:r>
          </a:p>
        </p:txBody>
      </p:sp>
      <p:sp>
        <p:nvSpPr>
          <p:cNvPr id="340" name="Shape 340"/>
          <p:cNvSpPr/>
          <p:nvPr/>
        </p:nvSpPr>
        <p:spPr>
          <a:xfrm>
            <a:off x="3962409" y="4841750"/>
            <a:ext cx="1397776" cy="659960"/>
          </a:xfrm>
          <a:prstGeom prst="rect">
            <a:avLst/>
          </a:prstGeom>
          <a:ln w="25400">
            <a:solidFill>
              <a:srgbClr val="FFFFFF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2005619" y="1431634"/>
            <a:ext cx="2393669" cy="2086663"/>
          </a:xfrm>
          <a:prstGeom prst="rect">
            <a:avLst/>
          </a:prstGeom>
          <a:solidFill>
            <a:srgbClr val="FFFFFF"/>
          </a:solidFill>
          <a:ln w="254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917351" y="1050131"/>
            <a:ext cx="539742" cy="328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lnSpc>
                <a:spcPct val="80000"/>
              </a:lnSpc>
              <a:defRPr sz="2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CPU</a:t>
            </a:r>
          </a:p>
        </p:txBody>
      </p:sp>
      <p:sp>
        <p:nvSpPr>
          <p:cNvPr id="343" name="Shape 343"/>
          <p:cNvSpPr/>
          <p:nvPr/>
        </p:nvSpPr>
        <p:spPr>
          <a:xfrm>
            <a:off x="5392455" y="1050131"/>
            <a:ext cx="996302" cy="328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lnSpc>
                <a:spcPct val="80000"/>
              </a:lnSpc>
              <a:defRPr sz="2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Memory</a:t>
            </a:r>
          </a:p>
        </p:txBody>
      </p:sp>
      <p:sp>
        <p:nvSpPr>
          <p:cNvPr id="344" name="Shape 344"/>
          <p:cNvSpPr/>
          <p:nvPr/>
        </p:nvSpPr>
        <p:spPr>
          <a:xfrm>
            <a:off x="5221799" y="1527733"/>
            <a:ext cx="1277590" cy="197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/>
              <a:t>code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/>
              <a:t>static data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/>
              <a:t>heap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/>
              <a:t>stack</a:t>
            </a:r>
          </a:p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000" dirty="0"/>
              <a:t>Process</a:t>
            </a:r>
          </a:p>
        </p:txBody>
      </p:sp>
      <p:sp>
        <p:nvSpPr>
          <p:cNvPr id="345" name="Shape 345"/>
          <p:cNvSpPr/>
          <p:nvPr/>
        </p:nvSpPr>
        <p:spPr>
          <a:xfrm>
            <a:off x="5123268" y="1543859"/>
            <a:ext cx="1558510" cy="1590927"/>
          </a:xfrm>
          <a:prstGeom prst="rect">
            <a:avLst/>
          </a:prstGeom>
          <a:ln w="25400">
            <a:solidFill/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 flipV="1">
            <a:off x="6506765" y="3119437"/>
            <a:ext cx="1" cy="1946673"/>
          </a:xfrm>
          <a:prstGeom prst="line">
            <a:avLst/>
          </a:prstGeom>
          <a:ln w="76200">
            <a:solidFill>
              <a:srgbClr val="971817"/>
            </a:solidFill>
            <a:prstDash val="sysDot"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5406034" y="5056801"/>
            <a:ext cx="1160390" cy="1"/>
          </a:xfrm>
          <a:prstGeom prst="line">
            <a:avLst/>
          </a:prstGeom>
          <a:ln w="76200">
            <a:solidFill>
              <a:srgbClr val="971817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26661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Processes vs. Threads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process is different than a thread</a:t>
            </a:r>
          </a:p>
          <a:p>
            <a:r>
              <a:rPr lang="en-US" sz="2400" dirty="0">
                <a:solidFill>
                  <a:schemeClr val="hlink"/>
                </a:solidFill>
              </a:rPr>
              <a:t>Thread: “Lightweight process” (LWP)</a:t>
            </a:r>
            <a:endParaRPr lang="en-US" sz="2400" dirty="0"/>
          </a:p>
          <a:p>
            <a:pPr lvl="1"/>
            <a:r>
              <a:rPr lang="en-US" sz="2000" dirty="0">
                <a:solidFill>
                  <a:schemeClr val="hlink"/>
                </a:solidFill>
              </a:rPr>
              <a:t>An execution stream that shares an address space</a:t>
            </a:r>
            <a:endParaRPr lang="en-US" sz="2000" dirty="0"/>
          </a:p>
          <a:p>
            <a:pPr lvl="1"/>
            <a:r>
              <a:rPr lang="en-US" sz="2000" dirty="0"/>
              <a:t>Multiple threads within a single process</a:t>
            </a:r>
          </a:p>
          <a:p>
            <a:r>
              <a:rPr lang="en-US" sz="2400" dirty="0">
                <a:solidFill>
                  <a:srgbClr val="333333"/>
                </a:solidFill>
              </a:rPr>
              <a:t>Example: </a:t>
            </a:r>
          </a:p>
          <a:p>
            <a:pPr lvl="1"/>
            <a:r>
              <a:rPr lang="en-US" sz="2000" dirty="0">
                <a:solidFill>
                  <a:srgbClr val="333333"/>
                </a:solidFill>
              </a:rPr>
              <a:t>Two </a:t>
            </a:r>
            <a:r>
              <a:rPr lang="en-US" sz="2000" b="1" dirty="0">
                <a:solidFill>
                  <a:srgbClr val="333333"/>
                </a:solidFill>
              </a:rPr>
              <a:t>processes</a:t>
            </a:r>
            <a:r>
              <a:rPr lang="en-US" sz="2000" dirty="0">
                <a:solidFill>
                  <a:srgbClr val="333333"/>
                </a:solidFill>
              </a:rPr>
              <a:t> examining same memory address 0xffe84264 </a:t>
            </a:r>
            <a:br>
              <a:rPr lang="en-US" sz="2000" dirty="0">
                <a:solidFill>
                  <a:srgbClr val="333333"/>
                </a:solidFill>
              </a:rPr>
            </a:br>
            <a:r>
              <a:rPr lang="en-US" sz="2000" dirty="0">
                <a:solidFill>
                  <a:srgbClr val="333333"/>
                </a:solidFill>
              </a:rPr>
              <a:t>see </a:t>
            </a:r>
            <a:r>
              <a:rPr lang="en-US" sz="2000" b="1" dirty="0">
                <a:solidFill>
                  <a:srgbClr val="333333"/>
                </a:solidFill>
              </a:rPr>
              <a:t>different</a:t>
            </a:r>
            <a:r>
              <a:rPr lang="en-US" sz="2000" dirty="0">
                <a:solidFill>
                  <a:srgbClr val="333333"/>
                </a:solidFill>
              </a:rPr>
              <a:t> values (I.e., different contents)</a:t>
            </a:r>
          </a:p>
          <a:p>
            <a:pPr lvl="1"/>
            <a:r>
              <a:rPr lang="en-US" sz="2000" dirty="0">
                <a:solidFill>
                  <a:srgbClr val="333333"/>
                </a:solidFill>
              </a:rPr>
              <a:t>Two </a:t>
            </a:r>
            <a:r>
              <a:rPr lang="en-US" sz="2000" b="1" dirty="0">
                <a:solidFill>
                  <a:srgbClr val="333333"/>
                </a:solidFill>
              </a:rPr>
              <a:t>threads</a:t>
            </a:r>
            <a:r>
              <a:rPr lang="en-US" sz="2000" dirty="0">
                <a:solidFill>
                  <a:srgbClr val="333333"/>
                </a:solidFill>
              </a:rPr>
              <a:t> examining memory address 0xffe84264 </a:t>
            </a:r>
            <a:br>
              <a:rPr lang="en-US" sz="2000" dirty="0">
                <a:solidFill>
                  <a:srgbClr val="333333"/>
                </a:solidFill>
              </a:rPr>
            </a:br>
            <a:r>
              <a:rPr lang="en-US" sz="2000" dirty="0">
                <a:solidFill>
                  <a:srgbClr val="333333"/>
                </a:solidFill>
              </a:rPr>
              <a:t>see </a:t>
            </a:r>
            <a:r>
              <a:rPr lang="en-US" sz="2000" b="1" dirty="0">
                <a:solidFill>
                  <a:srgbClr val="333333"/>
                </a:solidFill>
              </a:rPr>
              <a:t>same</a:t>
            </a:r>
            <a:r>
              <a:rPr lang="en-US" sz="2000" dirty="0">
                <a:solidFill>
                  <a:srgbClr val="333333"/>
                </a:solidFill>
              </a:rPr>
              <a:t>  value (I.e., same contents)</a:t>
            </a:r>
          </a:p>
          <a:p>
            <a:pPr lvl="1"/>
            <a:endParaRPr lang="en-US" sz="2000" dirty="0">
              <a:solidFill>
                <a:schemeClr val="folHlink"/>
              </a:solidFill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3533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/>
          </p:cNvSpPr>
          <p:nvPr>
            <p:ph type="title"/>
          </p:nvPr>
        </p:nvSpPr>
        <p:spPr>
          <a:xfrm>
            <a:off x="152400" y="62753"/>
            <a:ext cx="8839200" cy="128316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600" dirty="0" err="1">
                <a:solidFill>
                  <a:srgbClr val="FFFFFF"/>
                </a:solidFill>
              </a:rPr>
              <a:t>Virtualizing</a:t>
            </a:r>
            <a:r>
              <a:rPr lang="en-US" sz="5600" dirty="0">
                <a:solidFill>
                  <a:srgbClr val="FFFFFF"/>
                </a:solidFill>
              </a:rPr>
              <a:t> the CPU</a:t>
            </a:r>
            <a:endParaRPr sz="5600" dirty="0">
              <a:solidFill>
                <a:srgbClr val="FFFFFF"/>
              </a:solidFill>
            </a:endParaRPr>
          </a:p>
        </p:txBody>
      </p:sp>
      <p:sp>
        <p:nvSpPr>
          <p:cNvPr id="359" name="Shape 359"/>
          <p:cNvSpPr>
            <a:spLocks noGrp="1"/>
          </p:cNvSpPr>
          <p:nvPr>
            <p:ph idx="1"/>
          </p:nvPr>
        </p:nvSpPr>
        <p:spPr>
          <a:xfrm>
            <a:off x="457200" y="1828800"/>
            <a:ext cx="8382000" cy="42973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700" dirty="0">
                <a:solidFill>
                  <a:srgbClr val="333333"/>
                </a:solidFill>
              </a:rPr>
              <a:t>Goal: </a:t>
            </a:r>
            <a:br>
              <a:rPr lang="en-US" sz="2700" dirty="0">
                <a:solidFill>
                  <a:srgbClr val="333333"/>
                </a:solidFill>
              </a:rPr>
            </a:br>
            <a:r>
              <a:rPr lang="en-US" sz="2700" dirty="0">
                <a:solidFill>
                  <a:srgbClr val="333333"/>
                </a:solidFill>
              </a:rPr>
              <a:t>Give each process impression it alone is actively using </a:t>
            </a:r>
            <a:r>
              <a:rPr sz="2700" dirty="0">
                <a:solidFill>
                  <a:srgbClr val="333333"/>
                </a:solidFill>
              </a:rPr>
              <a:t>CPU</a:t>
            </a:r>
            <a:endParaRPr lang="en-US" sz="2700" dirty="0">
              <a:solidFill>
                <a:srgbClr val="333333"/>
              </a:solidFill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700" dirty="0">
                <a:solidFill>
                  <a:srgbClr val="333333"/>
                </a:solidFill>
              </a:rPr>
              <a:t>Resources can be shared in </a:t>
            </a:r>
            <a:r>
              <a:rPr lang="en-US" sz="2700" b="1" dirty="0">
                <a:solidFill>
                  <a:srgbClr val="333333"/>
                </a:solidFill>
              </a:rPr>
              <a:t>time</a:t>
            </a:r>
            <a:r>
              <a:rPr lang="en-US" sz="2700" dirty="0">
                <a:solidFill>
                  <a:srgbClr val="333333"/>
                </a:solidFill>
              </a:rPr>
              <a:t> and </a:t>
            </a:r>
            <a:r>
              <a:rPr lang="en-US" sz="2700" b="1" dirty="0">
                <a:solidFill>
                  <a:srgbClr val="333333"/>
                </a:solidFill>
              </a:rPr>
              <a:t>space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700" dirty="0">
                <a:solidFill>
                  <a:srgbClr val="333333"/>
                </a:solidFill>
              </a:rPr>
              <a:t>Assume single </a:t>
            </a:r>
            <a:r>
              <a:rPr lang="en-US" sz="2700" dirty="0" err="1">
                <a:solidFill>
                  <a:srgbClr val="333333"/>
                </a:solidFill>
              </a:rPr>
              <a:t>uniprocessor</a:t>
            </a:r>
            <a:endParaRPr lang="en-US" sz="2500" dirty="0">
              <a:solidFill>
                <a:srgbClr val="333333"/>
              </a:solidFill>
            </a:endParaRPr>
          </a:p>
          <a:p>
            <a:pPr marL="295275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500" dirty="0">
                <a:solidFill>
                  <a:srgbClr val="333333"/>
                </a:solidFill>
              </a:rPr>
              <a:t>Time-sharing (multi-processors: advanced issue)</a:t>
            </a:r>
            <a:endParaRPr sz="2500" dirty="0">
              <a:solidFill>
                <a:srgbClr val="333333"/>
              </a:solidFill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333333"/>
                </a:solidFill>
              </a:rPr>
              <a:t>Memory?</a:t>
            </a:r>
            <a:endParaRPr lang="en-US" sz="2700" dirty="0">
              <a:solidFill>
                <a:srgbClr val="333333"/>
              </a:solidFill>
            </a:endParaRPr>
          </a:p>
          <a:p>
            <a:pPr marL="295275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500" dirty="0">
                <a:solidFill>
                  <a:srgbClr val="333333"/>
                </a:solidFill>
              </a:rPr>
              <a:t>Space-sharing (later)</a:t>
            </a:r>
            <a:endParaRPr sz="2500" dirty="0">
              <a:solidFill>
                <a:srgbClr val="333333"/>
              </a:solidFill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333333"/>
                </a:solidFill>
              </a:rPr>
              <a:t>Disk? </a:t>
            </a:r>
            <a:endParaRPr lang="en-US" sz="2700" dirty="0">
              <a:solidFill>
                <a:srgbClr val="333333"/>
              </a:solidFill>
            </a:endParaRPr>
          </a:p>
          <a:p>
            <a:pPr marL="295275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500" dirty="0">
                <a:solidFill>
                  <a:srgbClr val="333333"/>
                </a:solidFill>
              </a:rPr>
              <a:t>Space-sharing (later)</a:t>
            </a:r>
            <a:endParaRPr sz="25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1275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2753"/>
            <a:ext cx="8915400" cy="1283167"/>
          </a:xfrm>
        </p:spPr>
        <p:txBody>
          <a:bodyPr/>
          <a:lstStyle/>
          <a:p>
            <a:r>
              <a:rPr lang="en-US" dirty="0"/>
              <a:t>How to Provide Good CPU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839200" cy="46482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Direct execution</a:t>
            </a:r>
          </a:p>
          <a:p>
            <a:pPr lvl="1"/>
            <a:r>
              <a:rPr lang="en-US" dirty="0"/>
              <a:t>Allow user process to run directly on hardware</a:t>
            </a:r>
          </a:p>
          <a:p>
            <a:pPr lvl="1"/>
            <a:r>
              <a:rPr lang="en-US" dirty="0"/>
              <a:t>OS creates process and transfers control to starting point (i.e., main())</a:t>
            </a:r>
          </a:p>
          <a:p>
            <a:pPr>
              <a:buNone/>
            </a:pPr>
            <a:r>
              <a:rPr lang="en-US" dirty="0"/>
              <a:t>Problems with direct execution?</a:t>
            </a:r>
          </a:p>
          <a:p>
            <a:pPr marL="739775" lvl="1" indent="-457200">
              <a:buClrTx/>
              <a:buFont typeface="+mj-lt"/>
              <a:buAutoNum type="arabicPeriod"/>
            </a:pPr>
            <a:r>
              <a:rPr lang="en-US" dirty="0"/>
              <a:t>Process could do something restricted</a:t>
            </a:r>
          </a:p>
          <a:p>
            <a:pPr marL="1022350" lvl="2" indent="-457200">
              <a:buNone/>
            </a:pPr>
            <a:r>
              <a:rPr lang="en-US" dirty="0"/>
              <a:t>	Could read/write other process data (disk or memory)</a:t>
            </a:r>
          </a:p>
          <a:p>
            <a:pPr marL="739775" lvl="1" indent="-457200">
              <a:buClrTx/>
              <a:buFont typeface="+mj-lt"/>
              <a:buAutoNum type="arabicPeriod"/>
            </a:pPr>
            <a:r>
              <a:rPr lang="en-US" dirty="0"/>
              <a:t>Process could run forever (slow, buggy, or malicious)</a:t>
            </a:r>
          </a:p>
          <a:p>
            <a:pPr marL="1022350" lvl="2" indent="-457200">
              <a:buNone/>
            </a:pPr>
            <a:r>
              <a:rPr lang="en-US" dirty="0"/>
              <a:t>	OS needs to be able to switch between processes</a:t>
            </a:r>
          </a:p>
          <a:p>
            <a:pPr marL="739775" lvl="1" indent="-457200">
              <a:buClrTx/>
              <a:buFont typeface="+mj-lt"/>
              <a:buAutoNum type="arabicPeriod"/>
            </a:pPr>
            <a:r>
              <a:rPr lang="en-US" dirty="0"/>
              <a:t>Process could do something slow (like I/O)</a:t>
            </a:r>
          </a:p>
          <a:p>
            <a:pPr marL="1022350" lvl="2" indent="-457200">
              <a:buNone/>
            </a:pPr>
            <a:r>
              <a:rPr lang="en-US" dirty="0"/>
              <a:t>	OS wants to use resources efficiently and switch CPU to other process</a:t>
            </a:r>
          </a:p>
          <a:p>
            <a:pPr marL="444500" indent="-457200">
              <a:buNone/>
            </a:pPr>
            <a:r>
              <a:rPr lang="en-US" dirty="0"/>
              <a:t>Solution: </a:t>
            </a:r>
            <a:br>
              <a:rPr lang="en-US" dirty="0"/>
            </a:br>
            <a:r>
              <a:rPr lang="en-US" b="1" dirty="0"/>
              <a:t>Limited direct execution </a:t>
            </a:r>
            <a:r>
              <a:rPr lang="en-US" dirty="0"/>
              <a:t>– OS and hardware maintain some control</a:t>
            </a:r>
          </a:p>
          <a:p>
            <a:pPr marL="739775" lvl="1" indent="-457200">
              <a:buClrTx/>
              <a:buFont typeface="+mj-lt"/>
              <a:buAutoNum type="arabicPeriod"/>
            </a:pPr>
            <a:endParaRPr lang="en-US" dirty="0"/>
          </a:p>
          <a:p>
            <a:pPr marL="739775" lvl="1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5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</a:t>
            </a:r>
            <a:br>
              <a:rPr lang="en-US" dirty="0"/>
            </a:br>
            <a:r>
              <a:rPr lang="en-US" dirty="0"/>
              <a:t>Restricted 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610600" cy="42973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How can we ensure user process can’t harm others?</a:t>
            </a:r>
          </a:p>
          <a:p>
            <a:pPr>
              <a:buNone/>
            </a:pPr>
            <a:r>
              <a:rPr lang="en-US" dirty="0"/>
              <a:t>Solution: privilege levels supported by hardware (bit of status)</a:t>
            </a:r>
          </a:p>
          <a:p>
            <a:pPr lvl="1"/>
            <a:r>
              <a:rPr lang="en-US" dirty="0"/>
              <a:t>User processes run in user mode (restricted mode)</a:t>
            </a:r>
          </a:p>
          <a:p>
            <a:pPr lvl="1"/>
            <a:r>
              <a:rPr lang="en-US" dirty="0"/>
              <a:t>OS runs in kernel mode (not restricted)</a:t>
            </a:r>
          </a:p>
          <a:p>
            <a:pPr lvl="2"/>
            <a:r>
              <a:rPr lang="en-US" dirty="0"/>
              <a:t>Instructions for interacting with devices</a:t>
            </a:r>
          </a:p>
          <a:p>
            <a:pPr lvl="2"/>
            <a:r>
              <a:rPr lang="en-US" dirty="0"/>
              <a:t>Could have many privilege levels (advanced topic)</a:t>
            </a:r>
          </a:p>
          <a:p>
            <a:pPr lvl="2"/>
            <a:endParaRPr lang="en-US" dirty="0"/>
          </a:p>
          <a:p>
            <a:pPr>
              <a:buNone/>
            </a:pPr>
            <a:r>
              <a:rPr lang="en-US" dirty="0"/>
              <a:t>How can process access device? </a:t>
            </a:r>
          </a:p>
          <a:p>
            <a:pPr lvl="1"/>
            <a:r>
              <a:rPr lang="en-US" dirty="0"/>
              <a:t>System calls (function call implemented by OS)</a:t>
            </a:r>
          </a:p>
          <a:p>
            <a:pPr lvl="1"/>
            <a:r>
              <a:rPr lang="en-US" dirty="0"/>
              <a:t>Change privilege level through system call (trap)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9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2" y="0"/>
            <a:ext cx="8116888" cy="1283167"/>
          </a:xfrm>
        </p:spPr>
        <p:txBody>
          <a:bodyPr/>
          <a:lstStyle/>
          <a:p>
            <a:r>
              <a:rPr lang="en-US" dirty="0"/>
              <a:t>Prep Quiz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0BF40E-E3BD-244C-838A-D377D4A02B54}"/>
              </a:ext>
            </a:extLst>
          </p:cNvPr>
          <p:cNvSpPr/>
          <p:nvPr/>
        </p:nvSpPr>
        <p:spPr>
          <a:xfrm>
            <a:off x="381000" y="1752601"/>
            <a:ext cx="845820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1" fontAlgn="auto" hangingPunct="1">
              <a:spcBef>
                <a:spcPts val="200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latin typeface="Gill Sans MT" panose="020B0502020104020203" pitchFamily="34" charset="77"/>
              </a:rPr>
              <a:t>Self Assessment</a:t>
            </a:r>
          </a:p>
          <a:p>
            <a:pPr marL="282575" indent="-282575" eaLnBrk="1" fontAlgn="auto" hangingPunct="1">
              <a:spcBef>
                <a:spcPts val="200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latin typeface="Gill Sans MT" panose="020B0502020104020203" pitchFamily="34" charset="77"/>
              </a:rPr>
              <a:t>	- Ungraded  </a:t>
            </a:r>
          </a:p>
          <a:p>
            <a:pPr marL="282575" indent="-282575" eaLnBrk="1" fontAlgn="auto" hangingPunct="1">
              <a:spcBef>
                <a:spcPts val="200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latin typeface="Gill Sans MT" panose="020B0502020104020203" pitchFamily="34" charset="77"/>
              </a:rPr>
              <a:t>   - For you to figure out how well do you know C and OS basics</a:t>
            </a:r>
          </a:p>
          <a:p>
            <a:pPr marL="282575" indent="-282575" eaLnBrk="1" fontAlgn="auto" hangingPunct="1">
              <a:spcBef>
                <a:spcPts val="200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latin typeface="Gill Sans MT" panose="020B0502020104020203" pitchFamily="34" charset="77"/>
              </a:rPr>
              <a:t>   - Solve using pen and paper. No point in looking at the internet as will NOT grade</a:t>
            </a:r>
          </a:p>
          <a:p>
            <a:pPr marL="282575" indent="-282575" eaLnBrk="1" fontAlgn="auto" hangingPunct="1">
              <a:spcBef>
                <a:spcPts val="200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latin typeface="Gill Sans MT" panose="020B0502020104020203" pitchFamily="34" charset="77"/>
              </a:rPr>
              <a:t>   - We will release the answers. If you get less than 65%, you must seriously think if this is the right course for you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3158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980818" y="2574551"/>
            <a:ext cx="7182364" cy="892969"/>
          </a:xfrm>
          <a:prstGeom prst="rect">
            <a:avLst/>
          </a:prstGeom>
          <a:solidFill>
            <a:srgbClr val="308B16"/>
          </a:solidFill>
          <a:ln w="127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63" name="Shape 63"/>
          <p:cNvSpPr/>
          <p:nvPr/>
        </p:nvSpPr>
        <p:spPr>
          <a:xfrm>
            <a:off x="4183505" y="3462337"/>
            <a:ext cx="744499" cy="45685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sz="2500" dirty="0">
                <a:solidFill>
                  <a:schemeClr val="bg2"/>
                </a:solidFill>
              </a:rPr>
              <a:t>RAM</a:t>
            </a:r>
          </a:p>
        </p:txBody>
      </p:sp>
      <p:sp>
        <p:nvSpPr>
          <p:cNvPr id="64" name="Shape 64"/>
          <p:cNvSpPr/>
          <p:nvPr/>
        </p:nvSpPr>
        <p:spPr>
          <a:xfrm flipV="1">
            <a:off x="991196" y="2227336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65" name="Shape 65"/>
          <p:cNvSpPr/>
          <p:nvPr/>
        </p:nvSpPr>
        <p:spPr>
          <a:xfrm flipH="1" flipV="1">
            <a:off x="2893218" y="2227336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66" name="Shape 66"/>
          <p:cNvSpPr/>
          <p:nvPr/>
        </p:nvSpPr>
        <p:spPr>
          <a:xfrm flipH="1" flipV="1">
            <a:off x="1204465" y="2227336"/>
            <a:ext cx="1693010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67" name="Shape 67"/>
          <p:cNvSpPr/>
          <p:nvPr/>
        </p:nvSpPr>
        <p:spPr>
          <a:xfrm>
            <a:off x="1310932" y="1676400"/>
            <a:ext cx="1461144" cy="456852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Process P</a:t>
            </a:r>
          </a:p>
        </p:txBody>
      </p:sp>
      <p:sp>
        <p:nvSpPr>
          <p:cNvPr id="68" name="Shape 68"/>
          <p:cNvSpPr/>
          <p:nvPr/>
        </p:nvSpPr>
        <p:spPr>
          <a:xfrm flipV="1">
            <a:off x="3107531" y="2574551"/>
            <a:ext cx="0" cy="892969"/>
          </a:xfrm>
          <a:prstGeom prst="line">
            <a:avLst/>
          </a:prstGeom>
          <a:ln w="762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  <p:sp>
        <p:nvSpPr>
          <p:cNvPr id="13" name="Shape 297"/>
          <p:cNvSpPr/>
          <p:nvPr/>
        </p:nvSpPr>
        <p:spPr>
          <a:xfrm rot="16200000">
            <a:off x="6670612" y="2826224"/>
            <a:ext cx="956989" cy="333742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700" dirty="0">
                <a:solidFill>
                  <a:schemeClr val="bg2"/>
                </a:solidFill>
              </a:rPr>
              <a:t>sys_read</a:t>
            </a:r>
          </a:p>
        </p:txBody>
      </p:sp>
      <p:sp>
        <p:nvSpPr>
          <p:cNvPr id="14" name="Shape 88"/>
          <p:cNvSpPr/>
          <p:nvPr/>
        </p:nvSpPr>
        <p:spPr>
          <a:xfrm>
            <a:off x="3016252" y="4267548"/>
            <a:ext cx="3229909" cy="45685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P wants to call read()</a:t>
            </a:r>
          </a:p>
        </p:txBody>
      </p:sp>
    </p:spTree>
    <p:extLst>
      <p:ext uri="{BB962C8B-B14F-4D97-AF65-F5344CB8AC3E}">
        <p14:creationId xmlns:p14="http://schemas.microsoft.com/office/powerpoint/2010/main" val="296174121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902713" y="2667000"/>
            <a:ext cx="2140304" cy="892969"/>
          </a:xfrm>
          <a:prstGeom prst="rect">
            <a:avLst/>
          </a:prstGeom>
          <a:solidFill>
            <a:srgbClr val="308B16"/>
          </a:solidFill>
          <a:ln w="127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105400" y="3554786"/>
            <a:ext cx="744499" cy="45685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RAM</a:t>
            </a:r>
          </a:p>
        </p:txBody>
      </p:sp>
      <p:sp>
        <p:nvSpPr>
          <p:cNvPr id="72" name="Shape 72"/>
          <p:cNvSpPr/>
          <p:nvPr/>
        </p:nvSpPr>
        <p:spPr>
          <a:xfrm flipV="1">
            <a:off x="913091" y="2319785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73" name="Shape 73"/>
          <p:cNvSpPr/>
          <p:nvPr/>
        </p:nvSpPr>
        <p:spPr>
          <a:xfrm flipH="1" flipV="1">
            <a:off x="2815113" y="2319785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H="1" flipV="1">
            <a:off x="1126360" y="2319785"/>
            <a:ext cx="1693010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75" name="Shape 75"/>
          <p:cNvSpPr/>
          <p:nvPr/>
        </p:nvSpPr>
        <p:spPr>
          <a:xfrm>
            <a:off x="1232827" y="1768849"/>
            <a:ext cx="1461144" cy="456852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Process P</a:t>
            </a:r>
          </a:p>
        </p:txBody>
      </p:sp>
      <p:sp>
        <p:nvSpPr>
          <p:cNvPr id="76" name="Shape 76"/>
          <p:cNvSpPr/>
          <p:nvPr/>
        </p:nvSpPr>
        <p:spPr>
          <a:xfrm>
            <a:off x="3048000" y="2667000"/>
            <a:ext cx="5037077" cy="892969"/>
          </a:xfrm>
          <a:prstGeom prst="rect">
            <a:avLst/>
          </a:prstGeom>
          <a:solidFill>
            <a:srgbClr val="53585F"/>
          </a:solidFill>
          <a:ln w="127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77" name="Shape 77"/>
          <p:cNvSpPr/>
          <p:nvPr/>
        </p:nvSpPr>
        <p:spPr>
          <a:xfrm>
            <a:off x="475515" y="4206280"/>
            <a:ext cx="8015373" cy="841573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P can only see its own memory because of </a:t>
            </a:r>
            <a:r>
              <a:rPr sz="2500" b="1" dirty="0">
                <a:solidFill>
                  <a:schemeClr val="bg2"/>
                </a:solidFill>
                <a:latin typeface="Helvetica"/>
                <a:ea typeface="Helvetica"/>
                <a:cs typeface="Helvetica"/>
                <a:sym typeface="Helvetica"/>
              </a:rPr>
              <a:t>user mode</a:t>
            </a:r>
            <a:endParaRPr sz="2500" dirty="0">
              <a:solidFill>
                <a:schemeClr val="bg2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(other areas, including kernel, are hidden)</a:t>
            </a:r>
          </a:p>
        </p:txBody>
      </p:sp>
      <p:sp>
        <p:nvSpPr>
          <p:cNvPr id="78" name="Shape 78"/>
          <p:cNvSpPr/>
          <p:nvPr/>
        </p:nvSpPr>
        <p:spPr>
          <a:xfrm flipV="1">
            <a:off x="3029426" y="2667000"/>
            <a:ext cx="0" cy="892969"/>
          </a:xfrm>
          <a:prstGeom prst="line">
            <a:avLst/>
          </a:prstGeom>
          <a:ln w="762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</p:spTree>
    <p:extLst>
      <p:ext uri="{BB962C8B-B14F-4D97-AF65-F5344CB8AC3E}">
        <p14:creationId xmlns:p14="http://schemas.microsoft.com/office/powerpoint/2010/main" val="72346788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980818" y="2535906"/>
            <a:ext cx="2140304" cy="892969"/>
          </a:xfrm>
          <a:prstGeom prst="rect">
            <a:avLst/>
          </a:prstGeom>
          <a:solidFill>
            <a:srgbClr val="308B16"/>
          </a:solidFill>
          <a:ln w="127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183505" y="3423692"/>
            <a:ext cx="744499" cy="45685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RAM</a:t>
            </a:r>
          </a:p>
        </p:txBody>
      </p:sp>
      <p:sp>
        <p:nvSpPr>
          <p:cNvPr id="82" name="Shape 82"/>
          <p:cNvSpPr/>
          <p:nvPr/>
        </p:nvSpPr>
        <p:spPr>
          <a:xfrm flipV="1">
            <a:off x="991196" y="2188691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83" name="Shape 83"/>
          <p:cNvSpPr/>
          <p:nvPr/>
        </p:nvSpPr>
        <p:spPr>
          <a:xfrm flipH="1" flipV="1">
            <a:off x="2893218" y="2188691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 flipH="1" flipV="1">
            <a:off x="1204465" y="2188691"/>
            <a:ext cx="1693010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85" name="Shape 85"/>
          <p:cNvSpPr/>
          <p:nvPr/>
        </p:nvSpPr>
        <p:spPr>
          <a:xfrm>
            <a:off x="1310932" y="1637755"/>
            <a:ext cx="1461144" cy="456852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Process P</a:t>
            </a:r>
          </a:p>
        </p:txBody>
      </p:sp>
      <p:sp>
        <p:nvSpPr>
          <p:cNvPr id="86" name="Shape 86"/>
          <p:cNvSpPr/>
          <p:nvPr/>
        </p:nvSpPr>
        <p:spPr>
          <a:xfrm>
            <a:off x="3126105" y="2535906"/>
            <a:ext cx="5037077" cy="892969"/>
          </a:xfrm>
          <a:prstGeom prst="rect">
            <a:avLst/>
          </a:prstGeom>
          <a:solidFill>
            <a:srgbClr val="53585F"/>
          </a:solidFill>
          <a:ln w="127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87" name="Shape 87"/>
          <p:cNvSpPr/>
          <p:nvPr/>
        </p:nvSpPr>
        <p:spPr>
          <a:xfrm flipV="1">
            <a:off x="3107531" y="2535906"/>
            <a:ext cx="0" cy="892969"/>
          </a:xfrm>
          <a:prstGeom prst="line">
            <a:avLst/>
          </a:prstGeom>
          <a:ln w="762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88" name="Shape 88"/>
          <p:cNvSpPr/>
          <p:nvPr/>
        </p:nvSpPr>
        <p:spPr>
          <a:xfrm>
            <a:off x="838200" y="4267200"/>
            <a:ext cx="756237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P wants to call read()</a:t>
            </a:r>
            <a:r>
              <a:rPr lang="en-US" sz="2500" dirty="0">
                <a:solidFill>
                  <a:schemeClr val="bg2"/>
                </a:solidFill>
              </a:rPr>
              <a:t> but no way to call it directly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</p:spTree>
    <p:extLst>
      <p:ext uri="{BB962C8B-B14F-4D97-AF65-F5344CB8AC3E}">
        <p14:creationId xmlns:p14="http://schemas.microsoft.com/office/powerpoint/2010/main" val="53569127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980818" y="2536625"/>
            <a:ext cx="2140304" cy="892969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183505" y="3424411"/>
            <a:ext cx="744499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RAM</a:t>
            </a:r>
          </a:p>
        </p:txBody>
      </p:sp>
      <p:sp>
        <p:nvSpPr>
          <p:cNvPr id="92" name="Shape 92"/>
          <p:cNvSpPr/>
          <p:nvPr/>
        </p:nvSpPr>
        <p:spPr>
          <a:xfrm flipV="1">
            <a:off x="991196" y="2189410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93" name="Shape 93"/>
          <p:cNvSpPr/>
          <p:nvPr/>
        </p:nvSpPr>
        <p:spPr>
          <a:xfrm flipH="1" flipV="1">
            <a:off x="2893218" y="2189410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94" name="Shape 94"/>
          <p:cNvSpPr/>
          <p:nvPr/>
        </p:nvSpPr>
        <p:spPr>
          <a:xfrm flipH="1" flipV="1">
            <a:off x="1204465" y="2189410"/>
            <a:ext cx="1693010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310932" y="1638474"/>
            <a:ext cx="146114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Process P</a:t>
            </a:r>
          </a:p>
        </p:txBody>
      </p:sp>
      <p:sp>
        <p:nvSpPr>
          <p:cNvPr id="96" name="Shape 96"/>
          <p:cNvSpPr/>
          <p:nvPr/>
        </p:nvSpPr>
        <p:spPr>
          <a:xfrm>
            <a:off x="3126105" y="2536625"/>
            <a:ext cx="5037077" cy="89296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97" name="Shape 97"/>
          <p:cNvSpPr/>
          <p:nvPr/>
        </p:nvSpPr>
        <p:spPr>
          <a:xfrm flipV="1">
            <a:off x="3107531" y="2536625"/>
            <a:ext cx="0" cy="892969"/>
          </a:xfrm>
          <a:prstGeom prst="line">
            <a:avLst/>
          </a:prstGeom>
          <a:ln w="76200">
            <a:solidFill>
              <a:schemeClr val="bg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98" name="Shape 98"/>
          <p:cNvSpPr/>
          <p:nvPr/>
        </p:nvSpPr>
        <p:spPr>
          <a:xfrm>
            <a:off x="2216865" y="4268985"/>
            <a:ext cx="4710271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movl $6, %eax;   int $64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  <p:sp>
        <p:nvSpPr>
          <p:cNvPr id="16" name="Shape 88"/>
          <p:cNvSpPr/>
          <p:nvPr/>
        </p:nvSpPr>
        <p:spPr>
          <a:xfrm>
            <a:off x="914400" y="3886200"/>
            <a:ext cx="101443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read()</a:t>
            </a:r>
            <a:r>
              <a:rPr lang="en-US" sz="2500" dirty="0">
                <a:solidFill>
                  <a:schemeClr val="bg2"/>
                </a:solidFill>
              </a:rPr>
              <a:t>: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B9821D-7B66-9C44-91AC-020A842346A1}"/>
              </a:ext>
            </a:extLst>
          </p:cNvPr>
          <p:cNvSpPr/>
          <p:nvPr/>
        </p:nvSpPr>
        <p:spPr>
          <a:xfrm>
            <a:off x="893618" y="5050123"/>
            <a:ext cx="7945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movl</a:t>
            </a:r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 %</a:t>
            </a:r>
            <a:r>
              <a:rPr lang="en-US" sz="24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eax</a:t>
            </a:r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, …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• CPU uses contents of EAX register as source operand</a:t>
            </a:r>
          </a:p>
        </p:txBody>
      </p:sp>
    </p:spTree>
    <p:extLst>
      <p:ext uri="{BB962C8B-B14F-4D97-AF65-F5344CB8AC3E}">
        <p14:creationId xmlns:p14="http://schemas.microsoft.com/office/powerpoint/2010/main" val="620041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980818" y="2580257"/>
            <a:ext cx="2140304" cy="892969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4183505" y="3468043"/>
            <a:ext cx="744499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RAM</a:t>
            </a:r>
          </a:p>
        </p:txBody>
      </p:sp>
      <p:sp>
        <p:nvSpPr>
          <p:cNvPr id="142" name="Shape 142"/>
          <p:cNvSpPr/>
          <p:nvPr/>
        </p:nvSpPr>
        <p:spPr>
          <a:xfrm flipV="1">
            <a:off x="991196" y="2233042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143" name="Shape 143"/>
          <p:cNvSpPr/>
          <p:nvPr/>
        </p:nvSpPr>
        <p:spPr>
          <a:xfrm flipH="1" flipV="1">
            <a:off x="2893218" y="2233042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144" name="Shape 144"/>
          <p:cNvSpPr/>
          <p:nvPr/>
        </p:nvSpPr>
        <p:spPr>
          <a:xfrm flipH="1" flipV="1">
            <a:off x="1204465" y="2233042"/>
            <a:ext cx="1693010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310932" y="1682106"/>
            <a:ext cx="146114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Process P</a:t>
            </a:r>
          </a:p>
        </p:txBody>
      </p:sp>
      <p:sp>
        <p:nvSpPr>
          <p:cNvPr id="146" name="Shape 146"/>
          <p:cNvSpPr/>
          <p:nvPr/>
        </p:nvSpPr>
        <p:spPr>
          <a:xfrm>
            <a:off x="3126105" y="2580257"/>
            <a:ext cx="5037077" cy="89296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47" name="Shape 147"/>
          <p:cNvSpPr/>
          <p:nvPr/>
        </p:nvSpPr>
        <p:spPr>
          <a:xfrm flipV="1">
            <a:off x="3107531" y="2580257"/>
            <a:ext cx="0" cy="892969"/>
          </a:xfrm>
          <a:prstGeom prst="line">
            <a:avLst/>
          </a:prstGeom>
          <a:ln w="762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48" name="Shape 148"/>
          <p:cNvSpPr/>
          <p:nvPr/>
        </p:nvSpPr>
        <p:spPr>
          <a:xfrm flipH="1" flipV="1">
            <a:off x="6724075" y="4776946"/>
            <a:ext cx="238207" cy="538365"/>
          </a:xfrm>
          <a:prstGeom prst="line">
            <a:avLst/>
          </a:prstGeom>
          <a:ln w="76200">
            <a:solidFill>
              <a:srgbClr val="11DBE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3626167" y="2580257"/>
            <a:ext cx="205736" cy="892969"/>
          </a:xfrm>
          <a:prstGeom prst="rect">
            <a:avLst/>
          </a:prstGeom>
          <a:solidFill>
            <a:srgbClr val="A6AAA8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3804761" y="2580257"/>
            <a:ext cx="205736" cy="892969"/>
          </a:xfrm>
          <a:prstGeom prst="rect">
            <a:avLst/>
          </a:prstGeom>
          <a:solidFill>
            <a:srgbClr val="A6AAA8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3983355" y="2580257"/>
            <a:ext cx="205736" cy="892969"/>
          </a:xfrm>
          <a:prstGeom prst="rect">
            <a:avLst/>
          </a:prstGeom>
          <a:solidFill>
            <a:srgbClr val="A6AAA8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161949" y="2580257"/>
            <a:ext cx="205736" cy="892969"/>
          </a:xfrm>
          <a:prstGeom prst="rect">
            <a:avLst/>
          </a:prstGeom>
          <a:solidFill>
            <a:srgbClr val="A6AAA8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5769292" y="2580257"/>
            <a:ext cx="205736" cy="892969"/>
          </a:xfrm>
          <a:prstGeom prst="rect">
            <a:avLst/>
          </a:prstGeom>
          <a:solidFill>
            <a:srgbClr val="A6AAA8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5947886" y="2580257"/>
            <a:ext cx="205736" cy="892969"/>
          </a:xfrm>
          <a:prstGeom prst="rect">
            <a:avLst/>
          </a:prstGeom>
          <a:solidFill>
            <a:srgbClr val="A6AAA8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6126480" y="2580257"/>
            <a:ext cx="205736" cy="892969"/>
          </a:xfrm>
          <a:prstGeom prst="rect">
            <a:avLst/>
          </a:prstGeom>
          <a:solidFill>
            <a:srgbClr val="A6AAA8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6305074" y="2580257"/>
            <a:ext cx="205736" cy="892969"/>
          </a:xfrm>
          <a:prstGeom prst="rect">
            <a:avLst/>
          </a:prstGeom>
          <a:solidFill>
            <a:srgbClr val="A6AAA8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flipV="1">
            <a:off x="3205778" y="4776994"/>
            <a:ext cx="238207" cy="538364"/>
          </a:xfrm>
          <a:prstGeom prst="line">
            <a:avLst/>
          </a:prstGeom>
          <a:ln w="76200">
            <a:solidFill>
              <a:srgbClr val="D4595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2216865" y="4311898"/>
            <a:ext cx="4689531" cy="45685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movl</a:t>
            </a:r>
            <a:r>
              <a:rPr sz="250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2500" dirty="0">
                <a:solidFill>
                  <a:srgbClr val="D45954"/>
                </a:solidFill>
                <a:latin typeface="Courier"/>
                <a:ea typeface="Courier"/>
                <a:cs typeface="Courier"/>
                <a:sym typeface="Courier"/>
              </a:rPr>
              <a:t>$6</a:t>
            </a: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250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%eax;</a:t>
            </a:r>
            <a:r>
              <a:rPr sz="250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rPr sz="250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2500" dirty="0">
                <a:solidFill>
                  <a:srgbClr val="11DBE3"/>
                </a:solidFill>
                <a:latin typeface="Courier"/>
                <a:ea typeface="Courier"/>
                <a:cs typeface="Courier"/>
                <a:sym typeface="Courier"/>
              </a:rPr>
              <a:t>$64</a:t>
            </a:r>
          </a:p>
        </p:txBody>
      </p:sp>
      <p:sp>
        <p:nvSpPr>
          <p:cNvPr id="162" name="Shape 162"/>
          <p:cNvSpPr/>
          <p:nvPr/>
        </p:nvSpPr>
        <p:spPr>
          <a:xfrm>
            <a:off x="2564848" y="1804047"/>
            <a:ext cx="1364499" cy="803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961" y="-5190"/>
                  <a:pt x="15161" y="-5398"/>
                  <a:pt x="21600" y="15578"/>
                </a:cubicBezTo>
              </a:path>
            </a:pathLst>
          </a:custGeom>
          <a:ln w="63500">
            <a:solidFill>
              <a:srgbClr val="11DBE3"/>
            </a:solidFill>
            <a:miter lim="400000"/>
            <a:tail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5754429" y="5334348"/>
            <a:ext cx="2434621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11DBE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trap-table index</a:t>
            </a:r>
          </a:p>
        </p:txBody>
      </p:sp>
      <p:sp>
        <p:nvSpPr>
          <p:cNvPr id="161" name="Shape 161"/>
          <p:cNvSpPr/>
          <p:nvPr/>
        </p:nvSpPr>
        <p:spPr>
          <a:xfrm>
            <a:off x="1718176" y="5335066"/>
            <a:ext cx="2759810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D4595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syscall-table index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</p:spTree>
    <p:extLst>
      <p:ext uri="{BB962C8B-B14F-4D97-AF65-F5344CB8AC3E}">
        <p14:creationId xmlns:p14="http://schemas.microsoft.com/office/powerpoint/2010/main" val="72810278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980818" y="2673535"/>
            <a:ext cx="2140304" cy="892969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183505" y="3561321"/>
            <a:ext cx="744499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RAM</a:t>
            </a:r>
          </a:p>
        </p:txBody>
      </p:sp>
      <p:sp>
        <p:nvSpPr>
          <p:cNvPr id="166" name="Shape 166"/>
          <p:cNvSpPr/>
          <p:nvPr/>
        </p:nvSpPr>
        <p:spPr>
          <a:xfrm flipV="1">
            <a:off x="991196" y="2326320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167" name="Shape 167"/>
          <p:cNvSpPr/>
          <p:nvPr/>
        </p:nvSpPr>
        <p:spPr>
          <a:xfrm flipH="1" flipV="1">
            <a:off x="2893218" y="2326320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168" name="Shape 168"/>
          <p:cNvSpPr/>
          <p:nvPr/>
        </p:nvSpPr>
        <p:spPr>
          <a:xfrm flipH="1" flipV="1">
            <a:off x="1204465" y="2326320"/>
            <a:ext cx="1693010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1310932" y="1775384"/>
            <a:ext cx="146114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Process P</a:t>
            </a:r>
          </a:p>
        </p:txBody>
      </p:sp>
      <p:sp>
        <p:nvSpPr>
          <p:cNvPr id="170" name="Shape 170"/>
          <p:cNvSpPr/>
          <p:nvPr/>
        </p:nvSpPr>
        <p:spPr>
          <a:xfrm>
            <a:off x="3126105" y="2673535"/>
            <a:ext cx="5037077" cy="892969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7BDB45"/>
                </a:solidFill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 flipV="1">
            <a:off x="3107531" y="2673535"/>
            <a:ext cx="0" cy="892969"/>
          </a:xfrm>
          <a:prstGeom prst="line">
            <a:avLst/>
          </a:prstGeom>
          <a:ln w="762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2" name="Shape 172"/>
          <p:cNvSpPr/>
          <p:nvPr/>
        </p:nvSpPr>
        <p:spPr>
          <a:xfrm flipH="1" flipV="1">
            <a:off x="6724075" y="4870224"/>
            <a:ext cx="238207" cy="538365"/>
          </a:xfrm>
          <a:prstGeom prst="line">
            <a:avLst/>
          </a:prstGeom>
          <a:ln w="76200">
            <a:solidFill>
              <a:srgbClr val="11DBE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3626167" y="2673535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3804761" y="2673535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3983355" y="2673535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4161949" y="2673535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5769292" y="2673535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5947886" y="2673535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126480" y="2673535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6305074" y="2673535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81" name="Shape 181"/>
          <p:cNvSpPr/>
          <p:nvPr/>
        </p:nvSpPr>
        <p:spPr>
          <a:xfrm flipV="1">
            <a:off x="3205778" y="4870272"/>
            <a:ext cx="238207" cy="538364"/>
          </a:xfrm>
          <a:prstGeom prst="line">
            <a:avLst/>
          </a:prstGeom>
          <a:ln w="76200">
            <a:solidFill>
              <a:srgbClr val="D4595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2216865" y="4405176"/>
            <a:ext cx="4689531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movl</a:t>
            </a:r>
            <a:r>
              <a:rPr sz="250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2500" dirty="0">
                <a:solidFill>
                  <a:srgbClr val="D45954"/>
                </a:solidFill>
                <a:latin typeface="Courier"/>
                <a:ea typeface="Courier"/>
                <a:cs typeface="Courier"/>
                <a:sym typeface="Courier"/>
              </a:rPr>
              <a:t>$6</a:t>
            </a: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250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%eax;   int </a:t>
            </a:r>
            <a:r>
              <a:rPr sz="2500" dirty="0">
                <a:solidFill>
                  <a:srgbClr val="11DBE3"/>
                </a:solidFill>
                <a:latin typeface="Courier"/>
                <a:ea typeface="Courier"/>
                <a:cs typeface="Courier"/>
                <a:sym typeface="Courier"/>
              </a:rPr>
              <a:t>$64</a:t>
            </a:r>
          </a:p>
        </p:txBody>
      </p:sp>
      <p:sp>
        <p:nvSpPr>
          <p:cNvPr id="183" name="Shape 183"/>
          <p:cNvSpPr/>
          <p:nvPr/>
        </p:nvSpPr>
        <p:spPr>
          <a:xfrm>
            <a:off x="838200" y="6019800"/>
            <a:ext cx="5035165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Kernel mode: we can do anything!</a:t>
            </a:r>
          </a:p>
        </p:txBody>
      </p:sp>
      <p:sp>
        <p:nvSpPr>
          <p:cNvPr id="184" name="Shape 184"/>
          <p:cNvSpPr/>
          <p:nvPr/>
        </p:nvSpPr>
        <p:spPr>
          <a:xfrm>
            <a:off x="5754429" y="5427626"/>
            <a:ext cx="2434621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11DBE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trap-table index</a:t>
            </a:r>
          </a:p>
        </p:txBody>
      </p:sp>
      <p:sp>
        <p:nvSpPr>
          <p:cNvPr id="185" name="Shape 185"/>
          <p:cNvSpPr/>
          <p:nvPr/>
        </p:nvSpPr>
        <p:spPr>
          <a:xfrm>
            <a:off x="1718176" y="5428344"/>
            <a:ext cx="2759810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D4595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syscall-table index</a:t>
            </a:r>
          </a:p>
        </p:txBody>
      </p:sp>
      <p:sp>
        <p:nvSpPr>
          <p:cNvPr id="187" name="Shape 187"/>
          <p:cNvSpPr/>
          <p:nvPr/>
        </p:nvSpPr>
        <p:spPr>
          <a:xfrm>
            <a:off x="2564848" y="1897325"/>
            <a:ext cx="1364499" cy="803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961" y="-5190"/>
                  <a:pt x="15161" y="-5398"/>
                  <a:pt x="21600" y="15578"/>
                </a:cubicBezTo>
              </a:path>
            </a:pathLst>
          </a:custGeom>
          <a:ln w="63500">
            <a:solidFill>
              <a:srgbClr val="11DBE3"/>
            </a:solidFill>
            <a:miter lim="400000"/>
            <a:tail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779463" y="138953"/>
            <a:ext cx="7583488" cy="1156447"/>
          </a:xfrm>
        </p:spPr>
        <p:txBody>
          <a:bodyPr/>
          <a:lstStyle/>
          <a:p>
            <a:r>
              <a:rPr lang="en-US" dirty="0"/>
              <a:t>SYSTEM CALL</a:t>
            </a:r>
          </a:p>
        </p:txBody>
      </p:sp>
    </p:spTree>
    <p:extLst>
      <p:ext uri="{BB962C8B-B14F-4D97-AF65-F5344CB8AC3E}">
        <p14:creationId xmlns:p14="http://schemas.microsoft.com/office/powerpoint/2010/main" val="381519223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980818" y="2656457"/>
            <a:ext cx="2140304" cy="892969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183505" y="3544243"/>
            <a:ext cx="744499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RAM</a:t>
            </a:r>
          </a:p>
        </p:txBody>
      </p:sp>
      <p:sp>
        <p:nvSpPr>
          <p:cNvPr id="247" name="Shape 247"/>
          <p:cNvSpPr/>
          <p:nvPr/>
        </p:nvSpPr>
        <p:spPr>
          <a:xfrm flipV="1">
            <a:off x="991196" y="2309242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248" name="Shape 248"/>
          <p:cNvSpPr/>
          <p:nvPr/>
        </p:nvSpPr>
        <p:spPr>
          <a:xfrm flipH="1" flipV="1">
            <a:off x="2893218" y="2309242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249" name="Shape 249"/>
          <p:cNvSpPr/>
          <p:nvPr/>
        </p:nvSpPr>
        <p:spPr>
          <a:xfrm flipH="1" flipV="1">
            <a:off x="1204465" y="2309242"/>
            <a:ext cx="1693010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310932" y="1758306"/>
            <a:ext cx="146114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Process P</a:t>
            </a:r>
          </a:p>
        </p:txBody>
      </p:sp>
      <p:sp>
        <p:nvSpPr>
          <p:cNvPr id="251" name="Shape 251"/>
          <p:cNvSpPr/>
          <p:nvPr/>
        </p:nvSpPr>
        <p:spPr>
          <a:xfrm>
            <a:off x="3126105" y="2656457"/>
            <a:ext cx="5037077" cy="892969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7BDB45"/>
                </a:solidFill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 flipV="1">
            <a:off x="3107531" y="2656457"/>
            <a:ext cx="0" cy="892969"/>
          </a:xfrm>
          <a:prstGeom prst="line">
            <a:avLst/>
          </a:prstGeom>
          <a:ln w="762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53" name="Shape 253"/>
          <p:cNvSpPr/>
          <p:nvPr/>
        </p:nvSpPr>
        <p:spPr>
          <a:xfrm flipH="1" flipV="1">
            <a:off x="6724075" y="4853146"/>
            <a:ext cx="238207" cy="538365"/>
          </a:xfrm>
          <a:prstGeom prst="line">
            <a:avLst/>
          </a:prstGeom>
          <a:ln w="76200">
            <a:solidFill>
              <a:srgbClr val="11DBE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3626167" y="26564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3804761" y="26564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3983355" y="26564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4161949" y="26564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5769292" y="26564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947886" y="26564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6126480" y="26564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6305074" y="26564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62" name="Shape 262"/>
          <p:cNvSpPr/>
          <p:nvPr/>
        </p:nvSpPr>
        <p:spPr>
          <a:xfrm flipV="1">
            <a:off x="3205778" y="4853194"/>
            <a:ext cx="238207" cy="538364"/>
          </a:xfrm>
          <a:prstGeom prst="line">
            <a:avLst/>
          </a:prstGeom>
          <a:ln w="76200">
            <a:solidFill>
              <a:srgbClr val="D4595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2216865" y="4388098"/>
            <a:ext cx="4689531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movl </a:t>
            </a:r>
            <a:r>
              <a:rPr sz="2500" dirty="0">
                <a:solidFill>
                  <a:srgbClr val="D45954"/>
                </a:solidFill>
                <a:latin typeface="Courier"/>
                <a:ea typeface="Courier"/>
                <a:cs typeface="Courier"/>
                <a:sym typeface="Courier"/>
              </a:rPr>
              <a:t>$6</a:t>
            </a: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, %eax;   int </a:t>
            </a:r>
            <a:r>
              <a:rPr sz="2500" dirty="0">
                <a:solidFill>
                  <a:srgbClr val="11DBE3"/>
                </a:solidFill>
                <a:latin typeface="Courier"/>
                <a:ea typeface="Courier"/>
                <a:cs typeface="Courier"/>
                <a:sym typeface="Courier"/>
              </a:rPr>
              <a:t>$64</a:t>
            </a:r>
          </a:p>
        </p:txBody>
      </p:sp>
      <p:sp>
        <p:nvSpPr>
          <p:cNvPr id="272" name="Shape 272"/>
          <p:cNvSpPr/>
          <p:nvPr/>
        </p:nvSpPr>
        <p:spPr>
          <a:xfrm>
            <a:off x="2564848" y="1880247"/>
            <a:ext cx="1364499" cy="803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961" y="-5190"/>
                  <a:pt x="15161" y="-5398"/>
                  <a:pt x="21600" y="15578"/>
                </a:cubicBezTo>
              </a:path>
            </a:pathLst>
          </a:custGeom>
          <a:ln w="63500">
            <a:solidFill>
              <a:srgbClr val="11DBE3"/>
            </a:solidFill>
            <a:miter lim="400000"/>
            <a:tail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904301" y="1810898"/>
            <a:ext cx="958268" cy="790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073"/>
                </a:moveTo>
                <a:cubicBezTo>
                  <a:pt x="8491" y="-5400"/>
                  <a:pt x="15691" y="-5358"/>
                  <a:pt x="21600" y="16200"/>
                </a:cubicBezTo>
              </a:path>
            </a:pathLst>
          </a:custGeom>
          <a:ln w="63500">
            <a:solidFill>
              <a:schemeClr val="bg2"/>
            </a:solidFill>
            <a:miter lim="400000"/>
            <a:tail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4886567" y="1871317"/>
            <a:ext cx="1364499" cy="803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961" y="-5190"/>
                  <a:pt x="15161" y="-5398"/>
                  <a:pt x="21600" y="15578"/>
                </a:cubicBezTo>
              </a:path>
            </a:pathLst>
          </a:custGeom>
          <a:ln w="63500">
            <a:solidFill>
              <a:srgbClr val="D45954"/>
            </a:solidFill>
            <a:miter lim="400000"/>
            <a:tail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267" name="Shape 267"/>
          <p:cNvSpPr/>
          <p:nvPr/>
        </p:nvSpPr>
        <p:spPr>
          <a:xfrm rot="16200000">
            <a:off x="4504727" y="2936072"/>
            <a:ext cx="716757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700" dirty="0"/>
              <a:t>syscall</a:t>
            </a:r>
          </a:p>
        </p:txBody>
      </p:sp>
      <p:sp>
        <p:nvSpPr>
          <p:cNvPr id="275" name="Shape 275"/>
          <p:cNvSpPr/>
          <p:nvPr/>
        </p:nvSpPr>
        <p:spPr>
          <a:xfrm>
            <a:off x="6226019" y="1810898"/>
            <a:ext cx="958268" cy="790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073"/>
                </a:moveTo>
                <a:cubicBezTo>
                  <a:pt x="8491" y="-5400"/>
                  <a:pt x="15691" y="-5358"/>
                  <a:pt x="21600" y="16200"/>
                </a:cubicBezTo>
              </a:path>
            </a:pathLst>
          </a:custGeom>
          <a:ln w="63500">
            <a:solidFill>
              <a:schemeClr val="bg2"/>
            </a:solidFill>
            <a:miter lim="400000"/>
            <a:tail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269" name="Shape 269"/>
          <p:cNvSpPr/>
          <p:nvPr/>
        </p:nvSpPr>
        <p:spPr>
          <a:xfrm rot="16200000">
            <a:off x="6670612" y="2936072"/>
            <a:ext cx="956989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700" dirty="0"/>
              <a:t>sys_read</a:t>
            </a:r>
          </a:p>
        </p:txBody>
      </p:sp>
      <p:sp>
        <p:nvSpPr>
          <p:cNvPr id="270" name="Shape 270"/>
          <p:cNvSpPr/>
          <p:nvPr/>
        </p:nvSpPr>
        <p:spPr>
          <a:xfrm>
            <a:off x="5754429" y="5410548"/>
            <a:ext cx="2434621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11DBE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trap-table index</a:t>
            </a:r>
          </a:p>
        </p:txBody>
      </p:sp>
      <p:sp>
        <p:nvSpPr>
          <p:cNvPr id="271" name="Shape 271"/>
          <p:cNvSpPr/>
          <p:nvPr/>
        </p:nvSpPr>
        <p:spPr>
          <a:xfrm>
            <a:off x="1718176" y="5411266"/>
            <a:ext cx="2759810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D4595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syscall-table index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  <p:sp>
        <p:nvSpPr>
          <p:cNvPr id="34" name="Shape 183"/>
          <p:cNvSpPr/>
          <p:nvPr/>
        </p:nvSpPr>
        <p:spPr>
          <a:xfrm>
            <a:off x="838200" y="6019082"/>
            <a:ext cx="6163543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00" dirty="0">
                <a:solidFill>
                  <a:schemeClr val="bg2"/>
                </a:solidFill>
              </a:rPr>
              <a:t>Follow entries to correct system call code</a:t>
            </a:r>
            <a:endParaRPr sz="2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86436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980818" y="2580257"/>
            <a:ext cx="2140304" cy="892969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4183505" y="3468043"/>
            <a:ext cx="744499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RAM</a:t>
            </a:r>
          </a:p>
        </p:txBody>
      </p:sp>
      <p:sp>
        <p:nvSpPr>
          <p:cNvPr id="279" name="Shape 279"/>
          <p:cNvSpPr/>
          <p:nvPr/>
        </p:nvSpPr>
        <p:spPr>
          <a:xfrm flipV="1">
            <a:off x="991196" y="2233042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 flipH="1" flipV="1">
            <a:off x="2893218" y="2233042"/>
            <a:ext cx="213270" cy="213270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 flipH="1" flipV="1">
            <a:off x="1204465" y="2233042"/>
            <a:ext cx="1693010" cy="1"/>
          </a:xfrm>
          <a:prstGeom prst="line">
            <a:avLst/>
          </a:prstGeom>
          <a:ln w="25400">
            <a:solidFill>
              <a:schemeClr val="bg2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1310932" y="1682106"/>
            <a:ext cx="146114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Process P</a:t>
            </a:r>
          </a:p>
        </p:txBody>
      </p:sp>
      <p:sp>
        <p:nvSpPr>
          <p:cNvPr id="283" name="Shape 283"/>
          <p:cNvSpPr/>
          <p:nvPr/>
        </p:nvSpPr>
        <p:spPr>
          <a:xfrm>
            <a:off x="3126105" y="2580257"/>
            <a:ext cx="5037077" cy="892969"/>
          </a:xfrm>
          <a:prstGeom prst="rect">
            <a:avLst/>
          </a:prstGeom>
          <a:solidFill>
            <a:srgbClr val="308B1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7BDB45"/>
                </a:solidFill>
              </a:defRPr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flipV="1">
            <a:off x="3107531" y="2580257"/>
            <a:ext cx="0" cy="892969"/>
          </a:xfrm>
          <a:prstGeom prst="line">
            <a:avLst/>
          </a:prstGeom>
          <a:ln w="762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 flipH="1" flipV="1">
            <a:off x="6724075" y="4776946"/>
            <a:ext cx="238207" cy="538365"/>
          </a:xfrm>
          <a:prstGeom prst="line">
            <a:avLst/>
          </a:prstGeom>
          <a:ln w="76200">
            <a:solidFill>
              <a:srgbClr val="11DBE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3626167" y="25802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3804761" y="25802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3983355" y="25802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4161949" y="25802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5769292" y="25802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5947886" y="25802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6126480" y="25802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6305074" y="2580257"/>
            <a:ext cx="205736" cy="892969"/>
          </a:xfrm>
          <a:prstGeom prst="rect">
            <a:avLst/>
          </a:prstGeom>
          <a:solidFill>
            <a:srgbClr val="7BDB45"/>
          </a:solidFill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94" name="Shape 294"/>
          <p:cNvSpPr/>
          <p:nvPr/>
        </p:nvSpPr>
        <p:spPr>
          <a:xfrm flipV="1">
            <a:off x="3205778" y="4776994"/>
            <a:ext cx="238207" cy="538364"/>
          </a:xfrm>
          <a:prstGeom prst="line">
            <a:avLst/>
          </a:prstGeom>
          <a:ln w="76200">
            <a:solidFill>
              <a:srgbClr val="D4595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2216865" y="4311898"/>
            <a:ext cx="4689531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movl</a:t>
            </a:r>
            <a:r>
              <a:rPr sz="250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2500" dirty="0">
                <a:solidFill>
                  <a:srgbClr val="D45954"/>
                </a:solidFill>
                <a:latin typeface="Courier"/>
                <a:ea typeface="Courier"/>
                <a:cs typeface="Courier"/>
                <a:sym typeface="Courier"/>
              </a:rPr>
              <a:t>$6</a:t>
            </a: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, %eax;   int </a:t>
            </a:r>
            <a:r>
              <a:rPr sz="2500" dirty="0">
                <a:solidFill>
                  <a:srgbClr val="11DBE3"/>
                </a:solidFill>
                <a:latin typeface="Courier"/>
                <a:ea typeface="Courier"/>
                <a:cs typeface="Courier"/>
                <a:sym typeface="Courier"/>
              </a:rPr>
              <a:t>$64</a:t>
            </a:r>
          </a:p>
        </p:txBody>
      </p:sp>
      <p:sp>
        <p:nvSpPr>
          <p:cNvPr id="296" name="Shape 296"/>
          <p:cNvSpPr/>
          <p:nvPr/>
        </p:nvSpPr>
        <p:spPr>
          <a:xfrm rot="16200000">
            <a:off x="4504727" y="2859872"/>
            <a:ext cx="716757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700" dirty="0">
                <a:solidFill>
                  <a:schemeClr val="bg2"/>
                </a:solidFill>
              </a:rPr>
              <a:t>syscall</a:t>
            </a:r>
          </a:p>
        </p:txBody>
      </p:sp>
      <p:sp>
        <p:nvSpPr>
          <p:cNvPr id="297" name="Shape 297"/>
          <p:cNvSpPr/>
          <p:nvPr/>
        </p:nvSpPr>
        <p:spPr>
          <a:xfrm rot="16200000">
            <a:off x="6670612" y="2859834"/>
            <a:ext cx="956989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700" dirty="0">
                <a:solidFill>
                  <a:schemeClr val="bg2"/>
                </a:solidFill>
              </a:rPr>
              <a:t>sys_read</a:t>
            </a:r>
          </a:p>
        </p:txBody>
      </p:sp>
      <p:sp>
        <p:nvSpPr>
          <p:cNvPr id="298" name="Shape 298"/>
          <p:cNvSpPr/>
          <p:nvPr/>
        </p:nvSpPr>
        <p:spPr>
          <a:xfrm>
            <a:off x="1517409" y="2580257"/>
            <a:ext cx="549099" cy="892969"/>
          </a:xfrm>
          <a:prstGeom prst="rect">
            <a:avLst/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800" dirty="0">
                <a:solidFill>
                  <a:schemeClr val="bg2"/>
                </a:solidFill>
              </a:rPr>
              <a:t>buf</a:t>
            </a:r>
          </a:p>
        </p:txBody>
      </p:sp>
      <p:sp>
        <p:nvSpPr>
          <p:cNvPr id="299" name="Shape 299"/>
          <p:cNvSpPr/>
          <p:nvPr/>
        </p:nvSpPr>
        <p:spPr>
          <a:xfrm>
            <a:off x="5754429" y="5334348"/>
            <a:ext cx="2434621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11DBE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trap-table index</a:t>
            </a:r>
          </a:p>
        </p:txBody>
      </p:sp>
      <p:sp>
        <p:nvSpPr>
          <p:cNvPr id="300" name="Shape 300"/>
          <p:cNvSpPr/>
          <p:nvPr/>
        </p:nvSpPr>
        <p:spPr>
          <a:xfrm>
            <a:off x="1718176" y="5335066"/>
            <a:ext cx="2759810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D4595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syscall-table index</a:t>
            </a:r>
          </a:p>
        </p:txBody>
      </p:sp>
      <p:sp>
        <p:nvSpPr>
          <p:cNvPr id="305" name="Shape 305"/>
          <p:cNvSpPr/>
          <p:nvPr/>
        </p:nvSpPr>
        <p:spPr>
          <a:xfrm>
            <a:off x="2564848" y="1804047"/>
            <a:ext cx="1364499" cy="803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961" y="-5190"/>
                  <a:pt x="15161" y="-5398"/>
                  <a:pt x="21600" y="15578"/>
                </a:cubicBezTo>
              </a:path>
            </a:pathLst>
          </a:custGeom>
          <a:ln w="63500">
            <a:solidFill>
              <a:srgbClr val="11DBE3"/>
            </a:solidFill>
            <a:miter lim="400000"/>
            <a:tailEnd type="triangle"/>
          </a:ln>
        </p:spPr>
        <p:txBody>
          <a:bodyPr lIns="64291" tIns="32146" rIns="64291" bIns="32146"/>
          <a:lstStyle/>
          <a:p>
            <a:pPr lvl="0"/>
            <a:endParaRPr>
              <a:solidFill>
                <a:schemeClr val="bg2"/>
              </a:solidFill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3904301" y="1734698"/>
            <a:ext cx="958268" cy="790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073"/>
                </a:moveTo>
                <a:cubicBezTo>
                  <a:pt x="8491" y="-5400"/>
                  <a:pt x="15691" y="-5358"/>
                  <a:pt x="21600" y="16200"/>
                </a:cubicBezTo>
              </a:path>
            </a:pathLst>
          </a:custGeom>
          <a:ln w="63500">
            <a:solidFill>
              <a:schemeClr val="bg2"/>
            </a:solidFill>
            <a:miter lim="400000"/>
            <a:tailEnd type="triangle"/>
          </a:ln>
        </p:spPr>
        <p:txBody>
          <a:bodyPr lIns="64291" tIns="32146" rIns="64291" bIns="32146"/>
          <a:lstStyle/>
          <a:p>
            <a:pPr lvl="0"/>
            <a:endParaRPr>
              <a:solidFill>
                <a:schemeClr val="bg2"/>
              </a:solidFill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4886567" y="1795117"/>
            <a:ext cx="1364499" cy="803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961" y="-5190"/>
                  <a:pt x="15161" y="-5398"/>
                  <a:pt x="21600" y="15578"/>
                </a:cubicBezTo>
              </a:path>
            </a:pathLst>
          </a:custGeom>
          <a:ln w="63500">
            <a:solidFill>
              <a:srgbClr val="D45954"/>
            </a:solidFill>
            <a:miter lim="400000"/>
            <a:tailEnd type="triangle"/>
          </a:ln>
        </p:spPr>
        <p:txBody>
          <a:bodyPr lIns="64291" tIns="32146" rIns="64291" bIns="32146"/>
          <a:lstStyle/>
          <a:p>
            <a:pPr lvl="0"/>
            <a:endParaRPr>
              <a:solidFill>
                <a:schemeClr val="bg2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6226019" y="1734698"/>
            <a:ext cx="958268" cy="790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073"/>
                </a:moveTo>
                <a:cubicBezTo>
                  <a:pt x="8491" y="-5400"/>
                  <a:pt x="15691" y="-5358"/>
                  <a:pt x="21600" y="16200"/>
                </a:cubicBezTo>
              </a:path>
            </a:pathLst>
          </a:custGeom>
          <a:ln w="63500">
            <a:solidFill>
              <a:schemeClr val="bg2"/>
            </a:solidFill>
            <a:miter lim="400000"/>
            <a:tailEnd type="triangle"/>
          </a:ln>
        </p:spPr>
        <p:txBody>
          <a:bodyPr lIns="64291" tIns="32146" rIns="64291" bIns="32146"/>
          <a:lstStyle/>
          <a:p>
            <a:pPr lvl="0"/>
            <a:endParaRPr>
              <a:solidFill>
                <a:schemeClr val="bg2"/>
              </a:solidFill>
            </a:endParaRPr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  <p:sp>
        <p:nvSpPr>
          <p:cNvPr id="35" name="Shape 183"/>
          <p:cNvSpPr/>
          <p:nvPr/>
        </p:nvSpPr>
        <p:spPr>
          <a:xfrm>
            <a:off x="838200" y="5826722"/>
            <a:ext cx="7728074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00" dirty="0">
                <a:solidFill>
                  <a:schemeClr val="bg2"/>
                </a:solidFill>
              </a:rPr>
              <a:t>Kernel can access user memory to fill in user buffer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00" dirty="0">
                <a:solidFill>
                  <a:schemeClr val="bg2"/>
                </a:solidFill>
              </a:rPr>
              <a:t>return-from-trap at end to return to Process P</a:t>
            </a:r>
            <a:endParaRPr sz="2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387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A7AB63-A6BD-D94A-B431-9BA2F6E543D9}"/>
              </a:ext>
            </a:extLst>
          </p:cNvPr>
          <p:cNvGraphicFramePr>
            <a:graphicFrameLocks noGrp="1"/>
          </p:cNvGraphicFramePr>
          <p:nvPr/>
        </p:nvGraphicFramePr>
        <p:xfrm>
          <a:off x="4267200" y="5116006"/>
          <a:ext cx="2667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361653417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117137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</a:t>
                      </a:r>
                      <a:r>
                        <a:rPr lang="en-US" dirty="0" err="1"/>
                        <a:t>Num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14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0x20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sys_read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8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0x21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</a:t>
                      </a:r>
                      <a:r>
                        <a:rPr lang="en-US" dirty="0" err="1"/>
                        <a:t>sys_write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4392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3F20AFDF-28C7-2D49-9C88-5D1E7E70E457}"/>
              </a:ext>
            </a:extLst>
          </p:cNvPr>
          <p:cNvGraphicFramePr>
            <a:graphicFrameLocks noGrp="1"/>
          </p:cNvGraphicFramePr>
          <p:nvPr/>
        </p:nvGraphicFramePr>
        <p:xfrm>
          <a:off x="3765669" y="2805408"/>
          <a:ext cx="304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29">
                  <a:extLst>
                    <a:ext uri="{9D8B030D-6E8A-4147-A177-3AD203B41FA5}">
                      <a16:colId xmlns:a16="http://schemas.microsoft.com/office/drawing/2014/main" val="3616534171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1117137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Gill Sans MT" panose="020B0502020104020203" pitchFamily="34" charset="77"/>
                        </a:rPr>
                        <a:t> $63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Gill Sans MT" panose="020B0502020104020203" pitchFamily="34" charset="77"/>
                        </a:rPr>
                        <a:t> illegal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14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Gill Sans MT" panose="020B0502020104020203" pitchFamily="34" charset="77"/>
                        </a:rPr>
                        <a:t> $64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Gill Sans MT" panose="020B0502020104020203" pitchFamily="34" charset="77"/>
                        </a:rPr>
                        <a:t> system 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8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Gill Sans MT" panose="020B0502020104020203" pitchFamily="34" charset="77"/>
                        </a:rPr>
                        <a:t> $65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Gill Sans MT" panose="020B0502020104020203" pitchFamily="34" charset="77"/>
                        </a:rPr>
                        <a:t> Device Interrupt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439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25DE4B-338D-4749-BD55-2DD4CC5F5782}"/>
              </a:ext>
            </a:extLst>
          </p:cNvPr>
          <p:cNvSpPr txBox="1"/>
          <p:nvPr/>
        </p:nvSpPr>
        <p:spPr>
          <a:xfrm>
            <a:off x="1800639" y="166760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System Call</a:t>
            </a:r>
          </a:p>
        </p:txBody>
      </p:sp>
      <p:sp>
        <p:nvSpPr>
          <p:cNvPr id="4" name="Snip and Round Single Corner Rectangle 3">
            <a:extLst>
              <a:ext uri="{FF2B5EF4-FFF2-40B4-BE49-F238E27FC236}">
                <a16:creationId xmlns:a16="http://schemas.microsoft.com/office/drawing/2014/main" id="{1CC34B63-C06D-4247-87CB-861E0716115E}"/>
              </a:ext>
            </a:extLst>
          </p:cNvPr>
          <p:cNvSpPr/>
          <p:nvPr/>
        </p:nvSpPr>
        <p:spPr>
          <a:xfrm>
            <a:off x="380999" y="1585471"/>
            <a:ext cx="1348409" cy="741473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36" name="Shape 295">
            <a:extLst>
              <a:ext uri="{FF2B5EF4-FFF2-40B4-BE49-F238E27FC236}">
                <a16:creationId xmlns:a16="http://schemas.microsoft.com/office/drawing/2014/main" id="{61B0FAAD-FCB0-6749-AA22-2F737EE8A193}"/>
              </a:ext>
            </a:extLst>
          </p:cNvPr>
          <p:cNvSpPr/>
          <p:nvPr/>
        </p:nvSpPr>
        <p:spPr>
          <a:xfrm>
            <a:off x="4005470" y="1622555"/>
            <a:ext cx="4689531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movl</a:t>
            </a:r>
            <a:r>
              <a:rPr sz="250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2500" dirty="0">
                <a:solidFill>
                  <a:srgbClr val="D45954"/>
                </a:solidFill>
                <a:latin typeface="Courier"/>
                <a:ea typeface="Courier"/>
                <a:cs typeface="Courier"/>
                <a:sym typeface="Courier"/>
              </a:rPr>
              <a:t>$6</a:t>
            </a:r>
            <a:r>
              <a:rPr sz="25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"/>
              </a:rPr>
              <a:t>, %eax;   int </a:t>
            </a:r>
            <a:r>
              <a:rPr sz="2500" dirty="0">
                <a:solidFill>
                  <a:srgbClr val="11DBE3"/>
                </a:solidFill>
                <a:latin typeface="Courier"/>
                <a:ea typeface="Courier"/>
                <a:cs typeface="Courier"/>
                <a:sym typeface="Courier"/>
              </a:rPr>
              <a:t>$64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9EBD1-2311-914E-9C13-0441039B8AA2}"/>
              </a:ext>
            </a:extLst>
          </p:cNvPr>
          <p:cNvSpPr txBox="1"/>
          <p:nvPr/>
        </p:nvSpPr>
        <p:spPr>
          <a:xfrm>
            <a:off x="3742478" y="2302611"/>
            <a:ext cx="2658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  <a:latin typeface="Gill Sans MT" panose="020B0502020104020203" pitchFamily="34" charset="77"/>
              </a:rPr>
              <a:t>H/W-level Trap Table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2F0B82-7633-EC42-9E44-ACF7B5885E28}"/>
              </a:ext>
            </a:extLst>
          </p:cNvPr>
          <p:cNvSpPr/>
          <p:nvPr/>
        </p:nvSpPr>
        <p:spPr>
          <a:xfrm>
            <a:off x="19878" y="4138732"/>
            <a:ext cx="7676322" cy="265576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Syscall</a:t>
            </a:r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() {</a:t>
            </a:r>
          </a:p>
          <a:p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  </a:t>
            </a:r>
            <a:r>
              <a:rPr lang="en-US" sz="20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sysnum</a:t>
            </a:r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 = %</a:t>
            </a:r>
            <a:r>
              <a:rPr lang="en-US" sz="20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eax</a:t>
            </a:r>
            <a:endParaRPr lang="en-US" sz="2000" dirty="0">
              <a:solidFill>
                <a:schemeClr val="bg2"/>
              </a:solidFill>
              <a:latin typeface="Gill Sans MT" panose="020B0502020104020203" pitchFamily="34" charset="77"/>
            </a:endParaRPr>
          </a:p>
          <a:p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  </a:t>
            </a:r>
            <a:r>
              <a:rPr lang="en-US" sz="20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sys_handle</a:t>
            </a:r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= </a:t>
            </a:r>
            <a:r>
              <a:rPr lang="en-US" sz="20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get_fn_table</a:t>
            </a:r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20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sysnum</a:t>
            </a:r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)</a:t>
            </a:r>
          </a:p>
          <a:p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  </a:t>
            </a:r>
            <a:r>
              <a:rPr lang="en-US" sz="20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sys_handle</a:t>
            </a:r>
            <a:r>
              <a:rPr lang="en-US" sz="2000" dirty="0">
                <a:solidFill>
                  <a:schemeClr val="bg2"/>
                </a:solidFill>
                <a:latin typeface="Gill Sans MT" panose="020B0502020104020203" pitchFamily="34" charset="77"/>
              </a:rPr>
              <a:t> ();</a:t>
            </a:r>
          </a:p>
          <a:p>
            <a:r>
              <a:rPr lang="en-US" dirty="0">
                <a:solidFill>
                  <a:schemeClr val="bg2"/>
                </a:solidFill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E1BED-8CD7-004F-93EB-5C642B185AAD}"/>
              </a:ext>
            </a:extLst>
          </p:cNvPr>
          <p:cNvCxnSpPr>
            <a:cxnSpLocks/>
          </p:cNvCxnSpPr>
          <p:nvPr/>
        </p:nvCxnSpPr>
        <p:spPr>
          <a:xfrm>
            <a:off x="1800639" y="2326944"/>
            <a:ext cx="1780761" cy="1102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8404DC6-0309-9048-87EA-D5935835D4AB}"/>
              </a:ext>
            </a:extLst>
          </p:cNvPr>
          <p:cNvSpPr/>
          <p:nvPr/>
        </p:nvSpPr>
        <p:spPr>
          <a:xfrm>
            <a:off x="6813669" y="4151779"/>
            <a:ext cx="64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Gill Sans MT" panose="020B0502020104020203" pitchFamily="34" charset="77"/>
              </a:rPr>
              <a:t>OS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8B27CE-80FB-5D4D-A74E-8FFF9CD2BB6F}"/>
              </a:ext>
            </a:extLst>
          </p:cNvPr>
          <p:cNvSpPr txBox="1"/>
          <p:nvPr/>
        </p:nvSpPr>
        <p:spPr>
          <a:xfrm>
            <a:off x="4237383" y="4645290"/>
            <a:ext cx="2001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2"/>
                </a:solidFill>
                <a:latin typeface="Gill Sans MT" panose="020B0502020104020203" pitchFamily="34" charset="77"/>
              </a:rPr>
              <a:t>Syscall</a:t>
            </a:r>
            <a:r>
              <a:rPr lang="en-US" sz="2200" dirty="0">
                <a:solidFill>
                  <a:schemeClr val="bg2"/>
                </a:solidFill>
                <a:latin typeface="Gill Sans MT" panose="020B0502020104020203" pitchFamily="34" charset="77"/>
              </a:rPr>
              <a:t> table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67D22E-FE11-8D4C-8D33-851743F73BD2}"/>
              </a:ext>
            </a:extLst>
          </p:cNvPr>
          <p:cNvCxnSpPr>
            <a:cxnSpLocks/>
          </p:cNvCxnSpPr>
          <p:nvPr/>
        </p:nvCxnSpPr>
        <p:spPr>
          <a:xfrm flipH="1">
            <a:off x="1481739" y="3500910"/>
            <a:ext cx="3807930" cy="1044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25378F3-8396-694C-A3D1-3AA87A37B0B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967658" y="5255018"/>
            <a:ext cx="1299542" cy="417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553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>
                <a:solidFill>
                  <a:srgbClr val="FFFFFF"/>
                </a:solidFill>
              </a:rPr>
              <a:t>What to limit?</a:t>
            </a:r>
          </a:p>
        </p:txBody>
      </p:sp>
      <p:sp>
        <p:nvSpPr>
          <p:cNvPr id="427" name="Shape 427"/>
          <p:cNvSpPr>
            <a:spLocks noGrp="1"/>
          </p:cNvSpPr>
          <p:nvPr>
            <p:ph idx="1"/>
          </p:nvPr>
        </p:nvSpPr>
        <p:spPr>
          <a:xfrm>
            <a:off x="381000" y="1828800"/>
            <a:ext cx="7981951" cy="4297363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700" dirty="0">
                <a:solidFill>
                  <a:srgbClr val="333333"/>
                </a:solidFill>
              </a:rPr>
              <a:t>User processes are not allowed to perform:</a:t>
            </a:r>
          </a:p>
          <a:p>
            <a:pPr marL="295275" lvl="1" indent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333333"/>
                </a:solidFill>
              </a:rPr>
              <a:t>General memory access</a:t>
            </a:r>
          </a:p>
          <a:p>
            <a:pPr marL="295275" lvl="1" indent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333333"/>
                </a:solidFill>
              </a:rPr>
              <a:t>Disk I/O</a:t>
            </a:r>
          </a:p>
          <a:p>
            <a:pPr marL="295275" lvl="1" indent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333333"/>
                </a:solidFill>
              </a:rPr>
              <a:t>Special x86 instructions like </a:t>
            </a:r>
            <a:r>
              <a:rPr sz="2500" dirty="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rPr>
              <a:t>lidt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700" dirty="0">
                <a:solidFill>
                  <a:srgbClr val="333333"/>
                </a:solidFill>
              </a:rPr>
              <a:t>What if process tries to do something restricted?</a:t>
            </a:r>
            <a:endParaRPr sz="27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0242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Grading?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ABE0-9525-7E4B-99F7-50E9F8F0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334000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Rough guideline</a:t>
            </a:r>
          </a:p>
          <a:p>
            <a:pPr marL="0">
              <a:spcBef>
                <a:spcPts val="200"/>
              </a:spcBef>
            </a:pPr>
            <a:r>
              <a:rPr lang="en-US" dirty="0">
                <a:effectLst/>
              </a:rPr>
              <a:t>Midterm - 10%</a:t>
            </a:r>
          </a:p>
          <a:p>
            <a:pPr marL="0">
              <a:spcBef>
                <a:spcPts val="200"/>
              </a:spcBef>
            </a:pPr>
            <a:r>
              <a:rPr lang="en-US" dirty="0">
                <a:effectLst/>
              </a:rPr>
              <a:t>Finals - 15%</a:t>
            </a:r>
          </a:p>
          <a:p>
            <a:pPr marL="0">
              <a:spcBef>
                <a:spcPts val="200"/>
              </a:spcBef>
            </a:pPr>
            <a:r>
              <a:rPr lang="en-US" dirty="0" err="1">
                <a:effectLst/>
              </a:rPr>
              <a:t>Homeworks</a:t>
            </a:r>
            <a:r>
              <a:rPr lang="en-US" dirty="0">
                <a:effectLst/>
              </a:rPr>
              <a:t> - 30%  (Coding using Linux OS)</a:t>
            </a:r>
          </a:p>
          <a:p>
            <a:pPr marL="0">
              <a:spcBef>
                <a:spcPts val="200"/>
              </a:spcBef>
            </a:pPr>
            <a:r>
              <a:rPr lang="en-US" dirty="0">
                <a:effectLst/>
              </a:rPr>
              <a:t>Semester-long Project - 35% </a:t>
            </a:r>
            <a:r>
              <a:rPr lang="en-US" dirty="0">
                <a:solidFill>
                  <a:srgbClr val="00B050"/>
                </a:solidFill>
                <a:effectLst/>
              </a:rPr>
              <a:t>(Will discuss shortly)</a:t>
            </a:r>
          </a:p>
          <a:p>
            <a:pPr marL="0">
              <a:spcBef>
                <a:spcPts val="200"/>
              </a:spcBef>
            </a:pPr>
            <a:r>
              <a:rPr lang="en-US" dirty="0">
                <a:effectLst/>
              </a:rPr>
              <a:t>Paper Reviews - 10%</a:t>
            </a:r>
          </a:p>
          <a:p>
            <a:pPr marL="0">
              <a:spcBef>
                <a:spcPts val="200"/>
              </a:spcBef>
            </a:pPr>
            <a:r>
              <a:rPr lang="en-US" dirty="0">
                <a:effectLst/>
              </a:rPr>
              <a:t>Extra Credits (Class participation) - 10%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Coding assignments:  HW 1 &amp; 2 individual, HW 3 &amp; 4 in groups of 2. Group members cannot be changed unless you have a very legitimate reason.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dirty="0">
                <a:solidFill>
                  <a:srgbClr val="FF0000"/>
                </a:solidFill>
              </a:rPr>
              <a:t>Demos might change grades.</a:t>
            </a:r>
            <a:r>
              <a:rPr lang="en-US" altLang="en-US" dirty="0"/>
              <a:t>  Exams, paper reviews, and written homework are individual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dirty="0">
                <a:solidFill>
                  <a:srgbClr val="FF0000"/>
                </a:solidFill>
              </a:rPr>
              <a:t>Cheating policy:</a:t>
            </a:r>
            <a:r>
              <a:rPr lang="en-US" altLang="en-US" dirty="0"/>
              <a:t>  Collaboration at the level of ideas is good.  Copying code or words is </a:t>
            </a:r>
            <a:r>
              <a:rPr lang="en-US" altLang="en-US" dirty="0">
                <a:solidFill>
                  <a:srgbClr val="FF0000"/>
                </a:solidFill>
              </a:rPr>
              <a:t>not</a:t>
            </a:r>
            <a:r>
              <a:rPr lang="en-US" altLang="en-US" dirty="0"/>
              <a:t> good.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9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How to take CPU AWAY?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058151" cy="4525963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dirty="0"/>
              <a:t>OS requirements for </a:t>
            </a:r>
            <a:r>
              <a:rPr lang="en-US" sz="2400" b="1" dirty="0"/>
              <a:t>multiprogramming</a:t>
            </a:r>
            <a:r>
              <a:rPr lang="en-US" sz="2400" dirty="0"/>
              <a:t> (or multitasking)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Mechanism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To switch between processes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Policy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To decide which process to schedule when</a:t>
            </a:r>
          </a:p>
          <a:p>
            <a:pPr>
              <a:lnSpc>
                <a:spcPct val="90000"/>
              </a:lnSpc>
              <a:buNone/>
            </a:pPr>
            <a:r>
              <a:rPr lang="en-US" sz="2400" dirty="0"/>
              <a:t>Separation of policy and mechanism</a:t>
            </a:r>
          </a:p>
          <a:p>
            <a:pPr lvl="1">
              <a:lnSpc>
                <a:spcPct val="90000"/>
              </a:lnSpc>
            </a:pPr>
            <a:r>
              <a:rPr lang="en-US" sz="2000" dirty="0" err="1"/>
              <a:t>Reoccuring</a:t>
            </a:r>
            <a:r>
              <a:rPr lang="en-US" sz="2000" dirty="0"/>
              <a:t> theme in OS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hlink"/>
                </a:solidFill>
              </a:rPr>
              <a:t>Policy: Decision-maker to optimize some workload performance metric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Which process when?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Process </a:t>
            </a:r>
            <a:r>
              <a:rPr lang="en-US" sz="1800" b="1" dirty="0"/>
              <a:t>Scheduler</a:t>
            </a:r>
            <a:r>
              <a:rPr lang="en-US" sz="1800" dirty="0"/>
              <a:t>: Future lecture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hlink"/>
                </a:solidFill>
              </a:rPr>
              <a:t>Mechanism: Low-level code that implements the decision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How?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Process </a:t>
            </a:r>
            <a:r>
              <a:rPr lang="en-US" sz="1800" b="1" dirty="0"/>
              <a:t>Dispatcher</a:t>
            </a:r>
            <a:r>
              <a:rPr lang="en-US" sz="1800" dirty="0"/>
              <a:t>: Today’s lecture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9325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Dispatch Mechanism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828800"/>
            <a:ext cx="7981951" cy="42973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dirty="0"/>
              <a:t>OS runs </a:t>
            </a:r>
            <a:r>
              <a:rPr lang="en-US" sz="2400" dirty="0">
                <a:solidFill>
                  <a:schemeClr val="hlink"/>
                </a:solidFill>
              </a:rPr>
              <a:t>dispatch loop</a:t>
            </a:r>
          </a:p>
          <a:p>
            <a:pPr>
              <a:lnSpc>
                <a:spcPct val="90000"/>
              </a:lnSpc>
              <a:buNone/>
            </a:pPr>
            <a:r>
              <a:rPr lang="en-US" sz="2400" dirty="0"/>
              <a:t>	</a:t>
            </a:r>
            <a:br>
              <a:rPr lang="en-US" sz="2400" dirty="0"/>
            </a:br>
            <a:r>
              <a:rPr lang="en-US" sz="1800" dirty="0">
                <a:latin typeface="Courier" charset="0"/>
              </a:rPr>
              <a:t>while (1) {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" charset="0"/>
              </a:rPr>
              <a:t>		run process A for some </a:t>
            </a:r>
            <a:r>
              <a:rPr lang="en-US" sz="1800" dirty="0">
                <a:solidFill>
                  <a:schemeClr val="hlink"/>
                </a:solidFill>
                <a:latin typeface="Courier" charset="0"/>
              </a:rPr>
              <a:t>time-slice</a:t>
            </a:r>
            <a:endParaRPr lang="en-US" sz="1800" dirty="0">
              <a:latin typeface="Courier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" charset="0"/>
              </a:rPr>
              <a:t>		stop process A and save its </a:t>
            </a:r>
            <a:r>
              <a:rPr lang="en-US" sz="1800" dirty="0">
                <a:solidFill>
                  <a:schemeClr val="accent1"/>
                </a:solidFill>
                <a:latin typeface="Courier" charset="0"/>
              </a:rPr>
              <a:t>context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" charset="0"/>
              </a:rPr>
              <a:t>		load context of another process B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" charset="0"/>
              </a:rPr>
              <a:t>	}</a:t>
            </a:r>
          </a:p>
          <a:p>
            <a:pPr>
              <a:lnSpc>
                <a:spcPct val="90000"/>
              </a:lnSpc>
              <a:buNone/>
            </a:pPr>
            <a:endParaRPr lang="en-US" sz="1800" dirty="0">
              <a:latin typeface="Courier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2400" dirty="0"/>
              <a:t>Question 1: How does dispatcher gain control? </a:t>
            </a:r>
          </a:p>
          <a:p>
            <a:pPr>
              <a:lnSpc>
                <a:spcPct val="90000"/>
              </a:lnSpc>
              <a:buNone/>
            </a:pPr>
            <a:r>
              <a:rPr lang="en-US" sz="2400" dirty="0"/>
              <a:t>Question 2: What execution context must be saved and restored?</a:t>
            </a:r>
            <a:endParaRPr lang="en-US" sz="1800" dirty="0">
              <a:latin typeface="Courier" charset="0"/>
            </a:endParaRPr>
          </a:p>
          <a:p>
            <a:pPr>
              <a:lnSpc>
                <a:spcPct val="90000"/>
              </a:lnSpc>
              <a:buNone/>
            </a:pPr>
            <a:endParaRPr lang="en-US" sz="2400" dirty="0"/>
          </a:p>
        </p:txBody>
      </p:sp>
      <p:grpSp>
        <p:nvGrpSpPr>
          <p:cNvPr id="27655" name="Group 7"/>
          <p:cNvGrpSpPr>
            <a:grpSpLocks/>
          </p:cNvGrpSpPr>
          <p:nvPr/>
        </p:nvGrpSpPr>
        <p:grpSpPr bwMode="auto">
          <a:xfrm>
            <a:off x="6172200" y="3505200"/>
            <a:ext cx="2470150" cy="609600"/>
            <a:chOff x="3984" y="1920"/>
            <a:chExt cx="1556" cy="384"/>
          </a:xfrm>
        </p:grpSpPr>
        <p:sp>
          <p:nvSpPr>
            <p:cNvPr id="27652" name="Text Box 4"/>
            <p:cNvSpPr txBox="1">
              <a:spLocks noChangeArrowheads="1"/>
            </p:cNvSpPr>
            <p:nvPr/>
          </p:nvSpPr>
          <p:spPr bwMode="auto">
            <a:xfrm>
              <a:off x="4088" y="1952"/>
              <a:ext cx="1452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hlink"/>
                  </a:solidFill>
                </a:rPr>
                <a:t>Context-switch</a:t>
              </a:r>
            </a:p>
          </p:txBody>
        </p:sp>
        <p:sp>
          <p:nvSpPr>
            <p:cNvPr id="27653" name="Line 5"/>
            <p:cNvSpPr>
              <a:spLocks noChangeShapeType="1"/>
            </p:cNvSpPr>
            <p:nvPr/>
          </p:nvSpPr>
          <p:spPr bwMode="auto">
            <a:xfrm>
              <a:off x="4032" y="1920"/>
              <a:ext cx="192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4" name="Line 6"/>
            <p:cNvSpPr>
              <a:spLocks noChangeShapeType="1"/>
            </p:cNvSpPr>
            <p:nvPr/>
          </p:nvSpPr>
          <p:spPr bwMode="auto">
            <a:xfrm flipV="1">
              <a:off x="3984" y="2208"/>
              <a:ext cx="24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3514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2753"/>
            <a:ext cx="9143999" cy="1283167"/>
          </a:xfrm>
        </p:spPr>
        <p:txBody>
          <a:bodyPr/>
          <a:lstStyle/>
          <a:p>
            <a:r>
              <a:rPr lang="en-US" dirty="0"/>
              <a:t>Q1: How does Dispatcher get CONTROL?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828800"/>
            <a:ext cx="8134351" cy="4297363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dirty="0"/>
              <a:t>Option 1: </a:t>
            </a:r>
            <a:r>
              <a:rPr lang="en-US" dirty="0">
                <a:solidFill>
                  <a:schemeClr val="hlink"/>
                </a:solidFill>
              </a:rPr>
              <a:t>Cooperative Multi-tasking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Trust process to relinquish CPU to OS through traps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Examples: System call, page fault (access page not in main memory), or error (illegal instruction or divide by zero)</a:t>
            </a:r>
            <a:r>
              <a:rPr lang="en-US" dirty="0">
                <a:solidFill>
                  <a:srgbClr val="333333"/>
                </a:solidFill>
              </a:rPr>
              <a:t> 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olidFill>
                  <a:srgbClr val="333333"/>
                </a:solidFill>
              </a:rPr>
              <a:t>Provide special </a:t>
            </a:r>
            <a:r>
              <a:rPr lang="en-US" dirty="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rPr>
              <a:t>yield()</a:t>
            </a:r>
            <a:r>
              <a:rPr lang="en-US" dirty="0">
                <a:solidFill>
                  <a:srgbClr val="333333"/>
                </a:solidFill>
              </a:rPr>
              <a:t> system call</a:t>
            </a:r>
          </a:p>
          <a:p>
            <a:pPr lvl="2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86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>
                <a:solidFill>
                  <a:srgbClr val="FFFFFF"/>
                </a:solidFill>
              </a:rPr>
              <a:t>Cooperative Approach</a:t>
            </a:r>
          </a:p>
        </p:txBody>
      </p:sp>
      <p:sp>
        <p:nvSpPr>
          <p:cNvPr id="521" name="Shape 521"/>
          <p:cNvSpPr/>
          <p:nvPr/>
        </p:nvSpPr>
        <p:spPr>
          <a:xfrm>
            <a:off x="4125516" y="3363516"/>
            <a:ext cx="892969" cy="892969"/>
          </a:xfrm>
          <a:prstGeom prst="rect">
            <a:avLst/>
          </a:prstGeom>
          <a:solidFill>
            <a:srgbClr val="97181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1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FFFFFF"/>
                </a:solidFill>
              </a:rPr>
              <a:t>P1</a:t>
            </a:r>
          </a:p>
        </p:txBody>
      </p:sp>
      <p:sp>
        <p:nvSpPr>
          <p:cNvPr id="522" name="Shape 522"/>
          <p:cNvSpPr/>
          <p:nvPr/>
        </p:nvSpPr>
        <p:spPr>
          <a:xfrm>
            <a:off x="4545258" y="4280297"/>
            <a:ext cx="1" cy="577453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4677614" y="4279579"/>
            <a:ext cx="1581233" cy="45685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yield() call</a:t>
            </a:r>
          </a:p>
        </p:txBody>
      </p:sp>
    </p:spTree>
    <p:extLst>
      <p:ext uri="{BB962C8B-B14F-4D97-AF65-F5344CB8AC3E}">
        <p14:creationId xmlns:p14="http://schemas.microsoft.com/office/powerpoint/2010/main" val="2102514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 animBg="1"/>
      <p:bldP spid="52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>
                <a:solidFill>
                  <a:srgbClr val="FFFFFF"/>
                </a:solidFill>
              </a:rPr>
              <a:t>Cooperative Approach</a:t>
            </a:r>
          </a:p>
        </p:txBody>
      </p:sp>
      <p:sp>
        <p:nvSpPr>
          <p:cNvPr id="527" name="Shape 527"/>
          <p:cNvSpPr/>
          <p:nvPr/>
        </p:nvSpPr>
        <p:spPr>
          <a:xfrm>
            <a:off x="4125516" y="4881563"/>
            <a:ext cx="892969" cy="89296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1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FFFFFF"/>
                </a:solidFill>
              </a:rPr>
              <a:t>OS</a:t>
            </a:r>
          </a:p>
        </p:txBody>
      </p:sp>
      <p:sp>
        <p:nvSpPr>
          <p:cNvPr id="6" name="Shape 522">
            <a:extLst>
              <a:ext uri="{FF2B5EF4-FFF2-40B4-BE49-F238E27FC236}">
                <a16:creationId xmlns:a16="http://schemas.microsoft.com/office/drawing/2014/main" id="{7BB7F1BF-A5E4-594F-8167-9485A6027BE8}"/>
              </a:ext>
            </a:extLst>
          </p:cNvPr>
          <p:cNvSpPr/>
          <p:nvPr/>
        </p:nvSpPr>
        <p:spPr>
          <a:xfrm>
            <a:off x="4545258" y="4280297"/>
            <a:ext cx="1" cy="577453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7" name="Shape 523">
            <a:extLst>
              <a:ext uri="{FF2B5EF4-FFF2-40B4-BE49-F238E27FC236}">
                <a16:creationId xmlns:a16="http://schemas.microsoft.com/office/drawing/2014/main" id="{855F2292-B87A-F042-B0B4-9528CF4CED01}"/>
              </a:ext>
            </a:extLst>
          </p:cNvPr>
          <p:cNvSpPr/>
          <p:nvPr/>
        </p:nvSpPr>
        <p:spPr>
          <a:xfrm>
            <a:off x="4677614" y="4279579"/>
            <a:ext cx="1581233" cy="45685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yield() call</a:t>
            </a:r>
          </a:p>
        </p:txBody>
      </p:sp>
    </p:spTree>
    <p:extLst>
      <p:ext uri="{BB962C8B-B14F-4D97-AF65-F5344CB8AC3E}">
        <p14:creationId xmlns:p14="http://schemas.microsoft.com/office/powerpoint/2010/main" val="4040285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>
                <a:solidFill>
                  <a:srgbClr val="FFFFFF"/>
                </a:solidFill>
              </a:rPr>
              <a:t>Cooperative Approach</a:t>
            </a:r>
          </a:p>
        </p:txBody>
      </p:sp>
      <p:sp>
        <p:nvSpPr>
          <p:cNvPr id="537" name="Shape 537"/>
          <p:cNvSpPr/>
          <p:nvPr/>
        </p:nvSpPr>
        <p:spPr>
          <a:xfrm>
            <a:off x="4125516" y="4881563"/>
            <a:ext cx="892969" cy="89296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1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FFFFFF"/>
                </a:solidFill>
              </a:rPr>
              <a:t>OS</a:t>
            </a:r>
          </a:p>
        </p:txBody>
      </p:sp>
      <p:sp>
        <p:nvSpPr>
          <p:cNvPr id="538" name="Shape 538"/>
          <p:cNvSpPr/>
          <p:nvPr/>
        </p:nvSpPr>
        <p:spPr>
          <a:xfrm flipV="1">
            <a:off x="4545258" y="4280297"/>
            <a:ext cx="1" cy="577453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4677615" y="4279579"/>
            <a:ext cx="199782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yield() return</a:t>
            </a:r>
          </a:p>
        </p:txBody>
      </p:sp>
    </p:spTree>
    <p:extLst>
      <p:ext uri="{BB962C8B-B14F-4D97-AF65-F5344CB8AC3E}">
        <p14:creationId xmlns:p14="http://schemas.microsoft.com/office/powerpoint/2010/main" val="4259959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>
                <a:solidFill>
                  <a:srgbClr val="FFFFFF"/>
                </a:solidFill>
              </a:rPr>
              <a:t>Cooperative Approach</a:t>
            </a:r>
          </a:p>
        </p:txBody>
      </p:sp>
      <p:sp>
        <p:nvSpPr>
          <p:cNvPr id="543" name="Shape 543"/>
          <p:cNvSpPr/>
          <p:nvPr/>
        </p:nvSpPr>
        <p:spPr>
          <a:xfrm>
            <a:off x="4125516" y="3363516"/>
            <a:ext cx="892969" cy="892969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1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FFFFFF"/>
                </a:solidFill>
              </a:rPr>
              <a:t>P2</a:t>
            </a:r>
          </a:p>
        </p:txBody>
      </p:sp>
      <p:sp>
        <p:nvSpPr>
          <p:cNvPr id="544" name="Shape 544"/>
          <p:cNvSpPr/>
          <p:nvPr/>
        </p:nvSpPr>
        <p:spPr>
          <a:xfrm flipV="1">
            <a:off x="4545258" y="4280297"/>
            <a:ext cx="1" cy="577453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4677615" y="4279579"/>
            <a:ext cx="199782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yield() return</a:t>
            </a:r>
          </a:p>
        </p:txBody>
      </p:sp>
    </p:spTree>
    <p:extLst>
      <p:ext uri="{BB962C8B-B14F-4D97-AF65-F5344CB8AC3E}">
        <p14:creationId xmlns:p14="http://schemas.microsoft.com/office/powerpoint/2010/main" val="4274939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 animBg="1"/>
      <p:bldP spid="54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>
                <a:solidFill>
                  <a:srgbClr val="FFFFFF"/>
                </a:solidFill>
              </a:rPr>
              <a:t>Cooperative Approach</a:t>
            </a:r>
          </a:p>
        </p:txBody>
      </p:sp>
      <p:sp>
        <p:nvSpPr>
          <p:cNvPr id="553" name="Shape 553"/>
          <p:cNvSpPr/>
          <p:nvPr/>
        </p:nvSpPr>
        <p:spPr>
          <a:xfrm>
            <a:off x="4125516" y="3363516"/>
            <a:ext cx="892969" cy="892969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1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FFFFFF"/>
                </a:solidFill>
              </a:rPr>
              <a:t>P2</a:t>
            </a:r>
          </a:p>
        </p:txBody>
      </p:sp>
      <p:sp>
        <p:nvSpPr>
          <p:cNvPr id="554" name="Shape 554"/>
          <p:cNvSpPr/>
          <p:nvPr/>
        </p:nvSpPr>
        <p:spPr>
          <a:xfrm>
            <a:off x="4545258" y="4280297"/>
            <a:ext cx="1" cy="577453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4677614" y="4279579"/>
            <a:ext cx="1581233" cy="45685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2"/>
                </a:solidFill>
              </a:rPr>
              <a:t>yield() call</a:t>
            </a:r>
          </a:p>
        </p:txBody>
      </p:sp>
    </p:spTree>
    <p:extLst>
      <p:ext uri="{BB962C8B-B14F-4D97-AF65-F5344CB8AC3E}">
        <p14:creationId xmlns:p14="http://schemas.microsoft.com/office/powerpoint/2010/main" val="141050510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How Does Dispatcher Run?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828800"/>
            <a:ext cx="7981951" cy="4297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Problem with cooperative approach?</a:t>
            </a:r>
          </a:p>
          <a:p>
            <a:pPr>
              <a:lnSpc>
                <a:spcPct val="90000"/>
              </a:lnSpc>
            </a:pPr>
            <a:r>
              <a:rPr lang="en-US" dirty="0"/>
              <a:t>Disadvantages: Processes can misbehave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By avoiding all traps and performing no I/O, can take over entire machine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Only solution: Reboot!</a:t>
            </a:r>
          </a:p>
          <a:p>
            <a:pPr>
              <a:lnSpc>
                <a:spcPct val="90000"/>
              </a:lnSpc>
            </a:pPr>
            <a:r>
              <a:rPr lang="en-US" dirty="0"/>
              <a:t>Not performed in modern operating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61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How does Dispatcher run?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828800"/>
            <a:ext cx="8058151" cy="4297363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dirty="0"/>
              <a:t>Option 2: </a:t>
            </a:r>
            <a:r>
              <a:rPr lang="en-US" dirty="0">
                <a:solidFill>
                  <a:schemeClr val="hlink"/>
                </a:solidFill>
              </a:rPr>
              <a:t>True Multi-tasking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Guarantee OS can obtain control periodically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Enter OS by enabling periodic alarm clock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Hardware generates timer interrupt (CPU or separate chip)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Example: Every 10ms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User must not be able to mask timer interrupt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Dispatcher counts interrupts between context switches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Example: Waiting 20 timer ticks gives 200 ms time slice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Common time slices range from 10 ms to 200 ms</a:t>
            </a:r>
          </a:p>
          <a:p>
            <a:pPr lvl="2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9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Grading?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ABE0-9525-7E4B-99F7-50E9F8F0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3340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Project hand-ins and paper reviews </a:t>
            </a:r>
            <a:r>
              <a:rPr lang="en-US" altLang="en-US" dirty="0">
                <a:solidFill>
                  <a:srgbClr val="FF0000"/>
                </a:solidFill>
              </a:rPr>
              <a:t>MUST be on time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dirty="0">
                <a:solidFill>
                  <a:srgbClr val="FF0000"/>
                </a:solidFill>
              </a:rPr>
              <a:t>Late hand-ins will not be accepted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dirty="0"/>
              <a:t>Programming assignments must be turned in electronically</a:t>
            </a:r>
          </a:p>
          <a:p>
            <a:pPr lvl="2">
              <a:buFont typeface="Monotype Sorts" pitchFamily="2" charset="2"/>
              <a:buNone/>
            </a:pPr>
            <a:r>
              <a:rPr lang="en-US" altLang="en-US" sz="1800" dirty="0"/>
              <a:t>Instructions will be posted on the web</a:t>
            </a:r>
          </a:p>
          <a:p>
            <a:pPr lvl="2">
              <a:buFont typeface="Monotype Sorts" pitchFamily="2" charset="2"/>
              <a:buNone/>
            </a:pPr>
            <a:r>
              <a:rPr lang="en-US" altLang="en-US" sz="1800" dirty="0"/>
              <a:t>We will promptly close the turn-in at the appointed time</a:t>
            </a:r>
          </a:p>
        </p:txBody>
      </p:sp>
    </p:spTree>
    <p:extLst>
      <p:ext uri="{BB962C8B-B14F-4D97-AF65-F5344CB8AC3E}">
        <p14:creationId xmlns:p14="http://schemas.microsoft.com/office/powerpoint/2010/main" val="2214298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Q2: What Context must be Saved?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828800"/>
            <a:ext cx="8534400" cy="42973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dirty="0"/>
              <a:t>Dispatcher must track context of process when not running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Save context in </a:t>
            </a:r>
            <a:r>
              <a:rPr lang="en-US" sz="2000" dirty="0">
                <a:solidFill>
                  <a:schemeClr val="hlink"/>
                </a:solidFill>
              </a:rPr>
              <a:t>process control block (PCB)</a:t>
            </a:r>
            <a:r>
              <a:rPr lang="en-US" sz="2000" dirty="0"/>
              <a:t> (or, process descriptor)</a:t>
            </a:r>
          </a:p>
          <a:p>
            <a:pPr>
              <a:lnSpc>
                <a:spcPct val="90000"/>
              </a:lnSpc>
              <a:buNone/>
            </a:pPr>
            <a:r>
              <a:rPr lang="en-US" sz="2400" dirty="0"/>
              <a:t>What information is stored in PCB?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PID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Process state (I.e., running, ready, or blocked)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Execution state (all registers, PC, stack </a:t>
            </a:r>
            <a:r>
              <a:rPr lang="en-US" sz="2000" dirty="0" err="1"/>
              <a:t>ptr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Scheduling priority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Accounting information (parent and child processes)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Credentials (which resources can be accessed, owner)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Pointers to other allocated resources (e.g., open files)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  <a:buNone/>
            </a:pPr>
            <a:r>
              <a:rPr lang="en-US" dirty="0"/>
              <a:t>Requires special hardware support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Hardware saves process PC and PSR on interrupts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065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Q2: What Context must be Saved?</a:t>
            </a: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CFE3F99E-7D51-9047-B114-3290DC729E14}"/>
              </a:ext>
            </a:extLst>
          </p:cNvPr>
          <p:cNvSpPr/>
          <p:nvPr/>
        </p:nvSpPr>
        <p:spPr>
          <a:xfrm>
            <a:off x="0" y="1600200"/>
            <a:ext cx="9144000" cy="477053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the information tracks about each process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including its register context and state</a:t>
            </a:r>
          </a:p>
          <a:p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struct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{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char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mem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Start of process memory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uint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sz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	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Size of process memory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char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kstack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Bottom of kernel stack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			// for this process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enum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proc_state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state; 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Process state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pid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	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Process ID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struct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*parent; 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Parent process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chan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If non-zero, sleeping on </a:t>
            </a:r>
            <a:r>
              <a:rPr lang="en-US" altLang="ko-KR" sz="1600" dirty="0" err="1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chan</a:t>
            </a:r>
            <a:endParaRPr lang="en-US" altLang="ko-KR" sz="16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killed; 	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If non-zero, have been killed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struct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file *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ofile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[NOFILE]; 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Open files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struct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inode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cwd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Current directory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struct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context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context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Switch here to run process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struct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trapframe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tf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Trap frame for the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				// current interrupt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};</a:t>
            </a:r>
          </a:p>
          <a:p>
            <a:endParaRPr lang="ko-KR" altLang="en-US" sz="16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33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 What Context must be Saved?</a:t>
            </a:r>
          </a:p>
        </p:txBody>
      </p:sp>
      <p:sp>
        <p:nvSpPr>
          <p:cNvPr id="4" name="직사각형 5">
            <a:extLst>
              <a:ext uri="{FF2B5EF4-FFF2-40B4-BE49-F238E27FC236}">
                <a16:creationId xmlns:a16="http://schemas.microsoft.com/office/drawing/2014/main" id="{5E98F4EA-C733-C246-BFF7-D34358D34E95}"/>
              </a:ext>
            </a:extLst>
          </p:cNvPr>
          <p:cNvSpPr/>
          <p:nvPr/>
        </p:nvSpPr>
        <p:spPr>
          <a:xfrm>
            <a:off x="-11185" y="1518821"/>
            <a:ext cx="9164782" cy="526297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the registers xv6 (mini OS) will save and restore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to stop and subsequently restart a process</a:t>
            </a:r>
          </a:p>
          <a:p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struct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context {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eip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Index pointer register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esp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Stack pointer register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ebx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Called the base register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ecx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Called the counter register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edx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Called the data register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esi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Source index register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edi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Destination index register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ebp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	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Stack base pointer register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};</a:t>
            </a:r>
          </a:p>
          <a:p>
            <a:endParaRPr lang="en-US" altLang="ko-KR" sz="16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the different states a process can be in</a:t>
            </a:r>
          </a:p>
          <a:p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enum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proc_state</a:t>
            </a:r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{ UNUSED, EMBRYO, SLEEPING,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              RUNNABLE, RUNNING, ZOMBIE };</a:t>
            </a:r>
          </a:p>
          <a:p>
            <a:endParaRPr lang="en-US" altLang="ko-KR" sz="16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endParaRPr lang="en-US" altLang="ko-KR" sz="16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endParaRPr lang="en-US" altLang="ko-KR" sz="16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endParaRPr lang="en-US" altLang="ko-KR" sz="16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endParaRPr lang="en-US" altLang="ko-KR" sz="16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68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 How Context is Saved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728188-EF77-E940-B446-EF00E46C5EE3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57400"/>
          <a:ext cx="1981200" cy="1766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693036598"/>
                    </a:ext>
                  </a:extLst>
                </a:gridCol>
              </a:tblGrid>
              <a:tr h="50331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Gill Sans MT" panose="020B0502020104020203" pitchFamily="34" charset="77"/>
                        </a:rPr>
                        <a:t>      Code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02398"/>
                  </a:ext>
                </a:extLst>
              </a:tr>
              <a:tr h="407298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Gill Sans MT" panose="020B0502020104020203" pitchFamily="34" charset="77"/>
                        </a:rPr>
                        <a:t>       Data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34818"/>
                  </a:ext>
                </a:extLst>
              </a:tr>
              <a:tr h="35209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Gill Sans MT" panose="020B0502020104020203" pitchFamily="34" charset="77"/>
                        </a:rPr>
                        <a:t> User-level Stack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610921"/>
                  </a:ext>
                </a:extLst>
              </a:tr>
              <a:tr h="48989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Gill Sans MT" panose="020B0502020104020203" pitchFamily="34" charset="77"/>
                        </a:rPr>
                        <a:t>        Heap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605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0ABADBA-18C6-4C48-8C94-B0184BC9CDA8}"/>
              </a:ext>
            </a:extLst>
          </p:cNvPr>
          <p:cNvSpPr txBox="1"/>
          <p:nvPr/>
        </p:nvSpPr>
        <p:spPr>
          <a:xfrm>
            <a:off x="457200" y="15341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Proc 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DD45FD-7FD1-2D43-A517-411A59612C12}"/>
              </a:ext>
            </a:extLst>
          </p:cNvPr>
          <p:cNvGraphicFramePr>
            <a:graphicFrameLocks noGrp="1"/>
          </p:cNvGraphicFramePr>
          <p:nvPr/>
        </p:nvGraphicFramePr>
        <p:xfrm>
          <a:off x="5945246" y="2072640"/>
          <a:ext cx="1981200" cy="1278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693036598"/>
                    </a:ext>
                  </a:extLst>
                </a:gridCol>
              </a:tblGrid>
              <a:tr h="45954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Gill Sans MT" panose="020B0502020104020203" pitchFamily="34" charset="77"/>
                        </a:rPr>
                        <a:t>      Code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02398"/>
                  </a:ext>
                </a:extLst>
              </a:tr>
              <a:tr h="37188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Gill Sans MT" panose="020B0502020104020203" pitchFamily="34" charset="77"/>
                        </a:rPr>
                        <a:t>       Data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34818"/>
                  </a:ext>
                </a:extLst>
              </a:tr>
              <a:tr h="44729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Gill Sans MT" panose="020B0502020104020203" pitchFamily="34" charset="77"/>
                        </a:rPr>
                        <a:t>        Heap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605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FBFC3A-0723-A342-9042-DABB362C2E3B}"/>
              </a:ext>
            </a:extLst>
          </p:cNvPr>
          <p:cNvSpPr txBox="1"/>
          <p:nvPr/>
        </p:nvSpPr>
        <p:spPr>
          <a:xfrm>
            <a:off x="5945246" y="154942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Proc B</a:t>
            </a:r>
          </a:p>
        </p:txBody>
      </p:sp>
      <p:sp>
        <p:nvSpPr>
          <p:cNvPr id="4" name="Snip and Round Single Corner Rectangle 3">
            <a:extLst>
              <a:ext uri="{FF2B5EF4-FFF2-40B4-BE49-F238E27FC236}">
                <a16:creationId xmlns:a16="http://schemas.microsoft.com/office/drawing/2014/main" id="{61083913-E4AE-754F-B88E-3483C78633F8}"/>
              </a:ext>
            </a:extLst>
          </p:cNvPr>
          <p:cNvSpPr/>
          <p:nvPr/>
        </p:nvSpPr>
        <p:spPr>
          <a:xfrm>
            <a:off x="215560" y="4482134"/>
            <a:ext cx="2467769" cy="1766266"/>
          </a:xfrm>
          <a:prstGeom prst="snip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Gill Sans MT" panose="020B0502020104020203" pitchFamily="34" charset="77"/>
              </a:rPr>
              <a:t>Process Context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DB70DF0-D834-2A4E-A853-5DA0E92FDD70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5046302"/>
          <a:ext cx="2286000" cy="869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693036598"/>
                    </a:ext>
                  </a:extLst>
                </a:gridCol>
              </a:tblGrid>
              <a:tr h="5033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 Kernel stack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02398"/>
                  </a:ext>
                </a:extLst>
              </a:tr>
              <a:tr h="35209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Other process info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610921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84EBF1-3D33-D249-B4EB-721A68FD3A71}"/>
              </a:ext>
            </a:extLst>
          </p:cNvPr>
          <p:cNvCxnSpPr/>
          <p:nvPr/>
        </p:nvCxnSpPr>
        <p:spPr>
          <a:xfrm>
            <a:off x="0" y="3810000"/>
            <a:ext cx="8991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F370AB-D83E-C449-96A0-AF163AD613F4}"/>
              </a:ext>
            </a:extLst>
          </p:cNvPr>
          <p:cNvSpPr txBox="1"/>
          <p:nvPr/>
        </p:nvSpPr>
        <p:spPr>
          <a:xfrm>
            <a:off x="7556840" y="381000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52CF9-943E-B843-B238-AA1CDCA23131}"/>
              </a:ext>
            </a:extLst>
          </p:cNvPr>
          <p:cNvSpPr txBox="1"/>
          <p:nvPr/>
        </p:nvSpPr>
        <p:spPr>
          <a:xfrm>
            <a:off x="3125844" y="1440190"/>
            <a:ext cx="184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Userspace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7" name="Snip and Round Single Corner Rectangle 16">
            <a:extLst>
              <a:ext uri="{FF2B5EF4-FFF2-40B4-BE49-F238E27FC236}">
                <a16:creationId xmlns:a16="http://schemas.microsoft.com/office/drawing/2014/main" id="{D96D2330-FE2A-B74E-89DB-7EE5F253DCE9}"/>
              </a:ext>
            </a:extLst>
          </p:cNvPr>
          <p:cNvSpPr/>
          <p:nvPr/>
        </p:nvSpPr>
        <p:spPr>
          <a:xfrm>
            <a:off x="5857083" y="4412763"/>
            <a:ext cx="2467769" cy="1766266"/>
          </a:xfrm>
          <a:prstGeom prst="snip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Gill Sans MT" panose="020B0502020104020203" pitchFamily="34" charset="77"/>
              </a:rPr>
              <a:t>Process Context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B00DD40-1EC1-754A-90A8-FEFAB5B4A605}"/>
              </a:ext>
            </a:extLst>
          </p:cNvPr>
          <p:cNvGraphicFramePr>
            <a:graphicFrameLocks noGrp="1"/>
          </p:cNvGraphicFramePr>
          <p:nvPr/>
        </p:nvGraphicFramePr>
        <p:xfrm>
          <a:off x="5944737" y="5047147"/>
          <a:ext cx="2286000" cy="869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693036598"/>
                    </a:ext>
                  </a:extLst>
                </a:gridCol>
              </a:tblGrid>
              <a:tr h="50331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 Kernel stack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02398"/>
                  </a:ext>
                </a:extLst>
              </a:tr>
              <a:tr h="35209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Other process info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61092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4CBAA3B-30D5-F341-9A24-E893E69C22F0}"/>
              </a:ext>
            </a:extLst>
          </p:cNvPr>
          <p:cNvSpPr/>
          <p:nvPr/>
        </p:nvSpPr>
        <p:spPr>
          <a:xfrm>
            <a:off x="5945246" y="3351363"/>
            <a:ext cx="1981200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Gill Sans MT" panose="020B0502020104020203" pitchFamily="34" charset="77"/>
              </a:rPr>
              <a:t> User-level Stack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20959B5-8DF0-C543-B7AA-CF78A5B413BC}"/>
              </a:ext>
            </a:extLst>
          </p:cNvPr>
          <p:cNvSpPr/>
          <p:nvPr/>
        </p:nvSpPr>
        <p:spPr>
          <a:xfrm>
            <a:off x="3056164" y="4199652"/>
            <a:ext cx="1981200" cy="1278104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  <a:p>
            <a:pPr algn="ctr"/>
            <a:r>
              <a:rPr lang="en-US" dirty="0"/>
              <a:t>Proc A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7BEEA3-819C-9144-A31E-146FFC739143}"/>
              </a:ext>
            </a:extLst>
          </p:cNvPr>
          <p:cNvCxnSpPr>
            <a:cxnSpLocks/>
          </p:cNvCxnSpPr>
          <p:nvPr/>
        </p:nvCxnSpPr>
        <p:spPr>
          <a:xfrm>
            <a:off x="1981200" y="3767210"/>
            <a:ext cx="0" cy="714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C20078-7288-9644-8A33-0267E7804B44}"/>
              </a:ext>
            </a:extLst>
          </p:cNvPr>
          <p:cNvCxnSpPr>
            <a:cxnSpLocks/>
          </p:cNvCxnSpPr>
          <p:nvPr/>
        </p:nvCxnSpPr>
        <p:spPr>
          <a:xfrm flipV="1">
            <a:off x="6935846" y="3823667"/>
            <a:ext cx="0" cy="589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81405A9-30CB-8B4E-B897-0303392F621E}"/>
              </a:ext>
            </a:extLst>
          </p:cNvPr>
          <p:cNvSpPr/>
          <p:nvPr/>
        </p:nvSpPr>
        <p:spPr>
          <a:xfrm>
            <a:off x="3056164" y="4191000"/>
            <a:ext cx="1981200" cy="1278104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  <a:p>
            <a:pPr algn="ctr"/>
            <a:r>
              <a:rPr lang="en-US" dirty="0"/>
              <a:t>Proc B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D686FB-F193-4049-A792-4EE1273CBB1E}"/>
              </a:ext>
            </a:extLst>
          </p:cNvPr>
          <p:cNvSpPr txBox="1"/>
          <p:nvPr/>
        </p:nvSpPr>
        <p:spPr>
          <a:xfrm>
            <a:off x="1534886" y="458832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Graphic 30" descr="Alarm Clock">
            <a:extLst>
              <a:ext uri="{FF2B5EF4-FFF2-40B4-BE49-F238E27FC236}">
                <a16:creationId xmlns:a16="http://schemas.microsoft.com/office/drawing/2014/main" id="{6700B0F1-5C6C-3049-A0E6-9794BB20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7807" y="5791200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2E87D9-5FBD-384A-8D73-9137D919FD9B}"/>
              </a:ext>
            </a:extLst>
          </p:cNvPr>
          <p:cNvSpPr txBox="1"/>
          <p:nvPr/>
        </p:nvSpPr>
        <p:spPr>
          <a:xfrm>
            <a:off x="4046764" y="6019800"/>
            <a:ext cx="151583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Switch()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FE1BC6-D980-DF43-8422-E8FC9316307E}"/>
              </a:ext>
            </a:extLst>
          </p:cNvPr>
          <p:cNvSpPr txBox="1"/>
          <p:nvPr/>
        </p:nvSpPr>
        <p:spPr>
          <a:xfrm>
            <a:off x="2237014" y="6629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225910-CB42-6842-B75F-010A5FB8D399}"/>
              </a:ext>
            </a:extLst>
          </p:cNvPr>
          <p:cNvSpPr txBox="1"/>
          <p:nvPr/>
        </p:nvSpPr>
        <p:spPr>
          <a:xfrm>
            <a:off x="61771" y="3864429"/>
            <a:ext cx="136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Reg(A)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ACDF25-E1A2-EF46-A3AA-209915BBD893}"/>
              </a:ext>
            </a:extLst>
          </p:cNvPr>
          <p:cNvSpPr txBox="1"/>
          <p:nvPr/>
        </p:nvSpPr>
        <p:spPr>
          <a:xfrm>
            <a:off x="5314953" y="3801304"/>
            <a:ext cx="136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Reg(B)</a:t>
            </a:r>
          </a:p>
        </p:txBody>
      </p:sp>
    </p:spTree>
    <p:extLst>
      <p:ext uri="{BB962C8B-B14F-4D97-AF65-F5344CB8AC3E}">
        <p14:creationId xmlns:p14="http://schemas.microsoft.com/office/powerpoint/2010/main" val="14285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/>
      <p:bldP spid="32" grpId="1"/>
      <p:bldP spid="34" grpId="0"/>
      <p:bldP spid="3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Q2: What Context must be Saved?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B56A6-CB6C-824D-85EF-A948F1E8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4" y="1464422"/>
            <a:ext cx="9144000" cy="392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646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Q2: What Context must be Saved?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F4AEE-2128-F948-B0A3-3D3F1AC0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" y="1378505"/>
            <a:ext cx="9116291" cy="54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935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Q2: What Context must be Saved?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D119A-A768-6B4C-A9B9-2E569C873BB3}"/>
              </a:ext>
            </a:extLst>
          </p:cNvPr>
          <p:cNvSpPr txBox="1"/>
          <p:nvPr/>
        </p:nvSpPr>
        <p:spPr>
          <a:xfrm>
            <a:off x="3102429" y="225334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9EAEAC-C452-5743-9312-8B8925A4EFE8}"/>
              </a:ext>
            </a:extLst>
          </p:cNvPr>
          <p:cNvSpPr/>
          <p:nvPr/>
        </p:nvSpPr>
        <p:spPr>
          <a:xfrm>
            <a:off x="0" y="1536174"/>
            <a:ext cx="9753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Example: </a:t>
            </a:r>
          </a:p>
          <a:p>
            <a:endParaRPr lang="en-US" sz="2400" dirty="0">
              <a:solidFill>
                <a:schemeClr val="bg2"/>
              </a:solidFill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Process A has moved from user to kernel mode, OS decides it 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    must switch from A to 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Save context (PC, registers, kernel stack pointer) of A on kernel stack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Switch SP to kernel stack of 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Restore context from B’s kernel stack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Who has saved registers on B’s kernel stack?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	– OS did, when it switched out B in the past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Now, CPU is running B in kernel mode, return-from-trap to switch to </a:t>
            </a:r>
          </a:p>
          <a:p>
            <a:r>
              <a:rPr lang="en-US" sz="2400" dirty="0">
                <a:solidFill>
                  <a:schemeClr val="bg2"/>
                </a:solidFill>
                <a:latin typeface="Gill Sans MT" panose="020B0502020104020203" pitchFamily="34" charset="77"/>
              </a:rPr>
              <a:t>     user mode of B</a:t>
            </a:r>
          </a:p>
        </p:txBody>
      </p:sp>
    </p:spTree>
    <p:extLst>
      <p:ext uri="{BB962C8B-B14F-4D97-AF65-F5344CB8AC3E}">
        <p14:creationId xmlns:p14="http://schemas.microsoft.com/office/powerpoint/2010/main" val="223874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/>
        </p:nvSpPr>
        <p:spPr>
          <a:xfrm>
            <a:off x="7503262" y="482203"/>
            <a:ext cx="1675898" cy="4858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  <a:t>Process A</a:t>
            </a: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  <a:t>…</a:t>
            </a: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br>
              <a:rPr sz="1800" dirty="0">
                <a:solidFill>
                  <a:srgbClr val="11DBE3"/>
                </a:solidFill>
              </a:rPr>
            </a:br>
            <a:endParaRPr sz="1800" dirty="0">
              <a:solidFill>
                <a:srgbClr val="11DBE3"/>
              </a:solidFill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297005" y="125016"/>
            <a:ext cx="3627128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D4595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Operating System</a:t>
            </a:r>
          </a:p>
        </p:txBody>
      </p:sp>
      <p:sp>
        <p:nvSpPr>
          <p:cNvPr id="588" name="Shape 588"/>
          <p:cNvSpPr/>
          <p:nvPr/>
        </p:nvSpPr>
        <p:spPr>
          <a:xfrm>
            <a:off x="4154630" y="125016"/>
            <a:ext cx="2597470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7BDB4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Hardware</a:t>
            </a:r>
          </a:p>
        </p:txBody>
      </p:sp>
      <p:sp>
        <p:nvSpPr>
          <p:cNvPr id="589" name="Shape 589"/>
          <p:cNvSpPr/>
          <p:nvPr/>
        </p:nvSpPr>
        <p:spPr>
          <a:xfrm>
            <a:off x="7512192" y="125016"/>
            <a:ext cx="1500421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11DBE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Program</a:t>
            </a:r>
          </a:p>
        </p:txBody>
      </p:sp>
      <p:sp>
        <p:nvSpPr>
          <p:cNvPr id="590" name="Shape 590"/>
          <p:cNvSpPr/>
          <p:nvPr/>
        </p:nvSpPr>
        <p:spPr>
          <a:xfrm>
            <a:off x="184825" y="495970"/>
            <a:ext cx="864247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591" name="Shape 591"/>
          <p:cNvSpPr/>
          <p:nvPr/>
        </p:nvSpPr>
        <p:spPr>
          <a:xfrm flipH="1">
            <a:off x="3979943" y="504899"/>
            <a:ext cx="1" cy="524969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592" name="Shape 592"/>
          <p:cNvSpPr/>
          <p:nvPr/>
        </p:nvSpPr>
        <p:spPr>
          <a:xfrm flipH="1">
            <a:off x="7355365" y="504899"/>
            <a:ext cx="1" cy="524969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49311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/>
        </p:nvSpPr>
        <p:spPr>
          <a:xfrm>
            <a:off x="4136770" y="482203"/>
            <a:ext cx="3123996" cy="4691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br>
              <a:rPr sz="1800" dirty="0">
                <a:solidFill>
                  <a:schemeClr val="accent2"/>
                </a:solidFill>
              </a:rPr>
            </a:b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timer interrupt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save regs(A) to k-stack(A)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move to kernel mode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jump to trap handler</a:t>
            </a:r>
            <a:br>
              <a:rPr sz="1800" dirty="0">
                <a:solidFill>
                  <a:schemeClr val="accent2"/>
                </a:solidFill>
              </a:rPr>
            </a:br>
            <a:br>
              <a:rPr sz="1800" dirty="0">
                <a:solidFill>
                  <a:schemeClr val="accent2"/>
                </a:solidFill>
              </a:rPr>
            </a:br>
            <a:br>
              <a:rPr sz="1800" dirty="0">
                <a:solidFill>
                  <a:schemeClr val="accent2"/>
                </a:solidFill>
              </a:rPr>
            </a:br>
            <a:br>
              <a:rPr sz="1800" dirty="0">
                <a:solidFill>
                  <a:schemeClr val="accent2"/>
                </a:solidFill>
              </a:rPr>
            </a:br>
            <a:br>
              <a:rPr sz="1800" dirty="0">
                <a:solidFill>
                  <a:schemeClr val="accent2"/>
                </a:solidFill>
              </a:rPr>
            </a:b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7503262" y="482203"/>
            <a:ext cx="1675898" cy="4858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  <a:t>Process A</a:t>
            </a: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  <a:t>…</a:t>
            </a: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rgbClr val="921F07"/>
                </a:solidFill>
              </a:rPr>
            </a:br>
            <a:endParaRPr sz="1800" dirty="0">
              <a:ln>
                <a:solidFill>
                  <a:srgbClr val="993232"/>
                </a:solidFill>
              </a:ln>
              <a:solidFill>
                <a:srgbClr val="921F07"/>
              </a:solidFill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297005" y="125016"/>
            <a:ext cx="3627128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D4595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Operating System</a:t>
            </a:r>
          </a:p>
        </p:txBody>
      </p:sp>
      <p:sp>
        <p:nvSpPr>
          <p:cNvPr id="597" name="Shape 597"/>
          <p:cNvSpPr/>
          <p:nvPr/>
        </p:nvSpPr>
        <p:spPr>
          <a:xfrm>
            <a:off x="4154630" y="125016"/>
            <a:ext cx="2597470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7BDB4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Hardware</a:t>
            </a:r>
          </a:p>
        </p:txBody>
      </p:sp>
      <p:sp>
        <p:nvSpPr>
          <p:cNvPr id="598" name="Shape 598"/>
          <p:cNvSpPr/>
          <p:nvPr/>
        </p:nvSpPr>
        <p:spPr>
          <a:xfrm>
            <a:off x="7512192" y="125016"/>
            <a:ext cx="1500421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11DBE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Program</a:t>
            </a:r>
          </a:p>
        </p:txBody>
      </p:sp>
      <p:sp>
        <p:nvSpPr>
          <p:cNvPr id="599" name="Shape 599"/>
          <p:cNvSpPr/>
          <p:nvPr/>
        </p:nvSpPr>
        <p:spPr>
          <a:xfrm>
            <a:off x="184825" y="495970"/>
            <a:ext cx="864247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600" name="Shape 600"/>
          <p:cNvSpPr/>
          <p:nvPr/>
        </p:nvSpPr>
        <p:spPr>
          <a:xfrm flipH="1">
            <a:off x="3979943" y="504899"/>
            <a:ext cx="1" cy="524969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601" name="Shape 601"/>
          <p:cNvSpPr/>
          <p:nvPr/>
        </p:nvSpPr>
        <p:spPr>
          <a:xfrm flipH="1">
            <a:off x="7355365" y="504899"/>
            <a:ext cx="1" cy="524969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06566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body" idx="4294967295"/>
          </p:nvPr>
        </p:nvSpPr>
        <p:spPr>
          <a:xfrm>
            <a:off x="0" y="482600"/>
            <a:ext cx="3962400" cy="441960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pP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Handle the trap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Call </a:t>
            </a:r>
            <a:r>
              <a:rPr sz="1800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ea typeface="Helvetica"/>
                <a:cs typeface="Chalkboard"/>
                <a:sym typeface="Helvetica"/>
              </a:rPr>
              <a:t>switch()</a:t>
            </a: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routine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save regs(A) to proc-struct(A)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restore regs(B) from proc-struct(B)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switch to k-stack</a:t>
            </a:r>
            <a:r>
              <a:rPr lang="en-US"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(B)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return-from-trap (into B)</a:t>
            </a:r>
          </a:p>
        </p:txBody>
      </p:sp>
      <p:sp>
        <p:nvSpPr>
          <p:cNvPr id="604" name="Shape 604"/>
          <p:cNvSpPr/>
          <p:nvPr/>
        </p:nvSpPr>
        <p:spPr>
          <a:xfrm>
            <a:off x="4136770" y="482203"/>
            <a:ext cx="3123996" cy="4691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br>
              <a:rPr sz="1800" dirty="0">
                <a:solidFill>
                  <a:schemeClr val="accent2"/>
                </a:solidFill>
              </a:rPr>
            </a:b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timer interrupt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save regs(A) to k-stack(A)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move to kernel mode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jump to trap handler</a:t>
            </a:r>
            <a:br>
              <a:rPr sz="1800" dirty="0">
                <a:solidFill>
                  <a:schemeClr val="accent2"/>
                </a:solidFill>
              </a:rPr>
            </a:br>
            <a:br>
              <a:rPr sz="1800" dirty="0">
                <a:solidFill>
                  <a:schemeClr val="accent2"/>
                </a:solidFill>
              </a:rPr>
            </a:b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7503262" y="482203"/>
            <a:ext cx="1675898" cy="4858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  <a:t>Process A</a:t>
            </a: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  <a:t>…</a:t>
            </a: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endParaRPr sz="1800" dirty="0">
              <a:ln>
                <a:solidFill>
                  <a:srgbClr val="99323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297005" y="125016"/>
            <a:ext cx="3627128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D4595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Operating System</a:t>
            </a:r>
          </a:p>
        </p:txBody>
      </p:sp>
      <p:sp>
        <p:nvSpPr>
          <p:cNvPr id="607" name="Shape 607"/>
          <p:cNvSpPr/>
          <p:nvPr/>
        </p:nvSpPr>
        <p:spPr>
          <a:xfrm>
            <a:off x="4154630" y="125016"/>
            <a:ext cx="2597470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7BDB4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Hardware</a:t>
            </a:r>
          </a:p>
        </p:txBody>
      </p:sp>
      <p:sp>
        <p:nvSpPr>
          <p:cNvPr id="608" name="Shape 608"/>
          <p:cNvSpPr/>
          <p:nvPr/>
        </p:nvSpPr>
        <p:spPr>
          <a:xfrm>
            <a:off x="7512192" y="125016"/>
            <a:ext cx="1500421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11DBE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Program</a:t>
            </a:r>
          </a:p>
        </p:txBody>
      </p:sp>
      <p:sp>
        <p:nvSpPr>
          <p:cNvPr id="609" name="Shape 609"/>
          <p:cNvSpPr/>
          <p:nvPr/>
        </p:nvSpPr>
        <p:spPr>
          <a:xfrm>
            <a:off x="184825" y="495970"/>
            <a:ext cx="864247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3979943" y="504899"/>
            <a:ext cx="1" cy="524969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611" name="Shape 611"/>
          <p:cNvSpPr/>
          <p:nvPr/>
        </p:nvSpPr>
        <p:spPr>
          <a:xfrm flipH="1">
            <a:off x="7355365" y="504899"/>
            <a:ext cx="1" cy="524969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91375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dirty="0"/>
              <a:t>Final Note About Grading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ABE0-9525-7E4B-99F7-50E9F8F0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3340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  <a:defRPr/>
            </a:pPr>
            <a:r>
              <a:rPr lang="en-US" dirty="0"/>
              <a:t>Things that I will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do at the end of the course:</a:t>
            </a:r>
          </a:p>
          <a:p>
            <a:pPr lvl="1">
              <a:buFont typeface="Monotype Sorts" pitchFamily="2" charset="2"/>
              <a:buNone/>
              <a:defRPr/>
            </a:pPr>
            <a:r>
              <a:rPr lang="en-US" dirty="0"/>
              <a:t>Give you an incomplete because you think that your grade was bad</a:t>
            </a:r>
          </a:p>
          <a:p>
            <a:pPr lvl="1">
              <a:buFont typeface="Monotype Sorts" pitchFamily="2" charset="2"/>
              <a:buNone/>
              <a:defRPr/>
            </a:pPr>
            <a:r>
              <a:rPr lang="en-US" dirty="0"/>
              <a:t>Give you extra work so that you can try to improve your grade</a:t>
            </a:r>
          </a:p>
          <a:p>
            <a:pPr lvl="1">
              <a:buFont typeface="Monotype Sorts" pitchFamily="2" charset="2"/>
              <a:buNone/>
              <a:defRPr/>
            </a:pPr>
            <a:r>
              <a:rPr lang="en-US" dirty="0"/>
              <a:t>Bump your grade up because you feel you deserve it</a:t>
            </a:r>
          </a:p>
          <a:p>
            <a:pPr lvl="1">
              <a:buFont typeface="Monotype Sorts" pitchFamily="2" charset="2"/>
              <a:buNone/>
              <a:defRPr/>
            </a:pPr>
            <a:r>
              <a:rPr lang="en-US" dirty="0"/>
              <a:t>Give you an F if your grade should actually be a D</a:t>
            </a:r>
          </a:p>
          <a:p>
            <a:pPr lvl="1">
              <a:buFont typeface="Monotype Sorts" pitchFamily="2" charset="2"/>
              <a:buNone/>
              <a:defRPr/>
            </a:pPr>
            <a:r>
              <a:rPr lang="en-US" dirty="0"/>
              <a:t>Review earlier assignments or exams to try to find extra points for you</a:t>
            </a:r>
          </a:p>
          <a:p>
            <a:pPr lvl="1">
              <a:buFont typeface="Monotype Sorts" pitchFamily="2" charset="2"/>
              <a:buNone/>
              <a:defRPr/>
            </a:pPr>
            <a:r>
              <a:rPr lang="en-US" dirty="0"/>
              <a:t>Give you a passing grade so that you can graduate</a:t>
            </a:r>
          </a:p>
          <a:p>
            <a:pPr lvl="1">
              <a:buFont typeface="Monotype Sorts" pitchFamily="2" charset="2"/>
              <a:buNone/>
              <a:defRPr/>
            </a:pPr>
            <a:r>
              <a:rPr lang="en-US" dirty="0"/>
              <a:t>Bump up your grade because you think you worked more than others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Bottom line: You get exactly the grade that your exam and assignment scores determine.  If you want a good grade, the best approach is to take the course seriously from day one.</a:t>
            </a:r>
          </a:p>
        </p:txBody>
      </p:sp>
    </p:spTree>
    <p:extLst>
      <p:ext uri="{BB962C8B-B14F-4D97-AF65-F5344CB8AC3E}">
        <p14:creationId xmlns:p14="http://schemas.microsoft.com/office/powerpoint/2010/main" val="177711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body" idx="4294967295"/>
          </p:nvPr>
        </p:nvSpPr>
        <p:spPr>
          <a:xfrm>
            <a:off x="0" y="482600"/>
            <a:ext cx="3962400" cy="441960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pP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Handle the trap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Call </a:t>
            </a:r>
            <a:r>
              <a:rPr sz="1800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ea typeface="Helvetica"/>
                <a:cs typeface="Chalkboard"/>
                <a:sym typeface="Helvetica"/>
              </a:rPr>
              <a:t>switch()</a:t>
            </a: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routine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save regs(A) to proc-struct(A)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restore regs(B) from proc-struct(B)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switch to k-stack</a:t>
            </a:r>
            <a:r>
              <a:rPr lang="en-US"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(B)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return-from-trap (into B)</a:t>
            </a:r>
          </a:p>
        </p:txBody>
      </p:sp>
      <p:sp>
        <p:nvSpPr>
          <p:cNvPr id="604" name="Shape 604"/>
          <p:cNvSpPr/>
          <p:nvPr/>
        </p:nvSpPr>
        <p:spPr>
          <a:xfrm>
            <a:off x="4136770" y="482203"/>
            <a:ext cx="3123996" cy="38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br>
              <a:rPr sz="1800" dirty="0">
                <a:solidFill>
                  <a:schemeClr val="accent2"/>
                </a:solidFill>
              </a:rPr>
            </a:b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timer interrupt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save regs(A) to k-stack(A)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move to kernel mode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jump to trap handler</a:t>
            </a: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br>
              <a:rPr lang="en-US" sz="1800" dirty="0">
                <a:solidFill>
                  <a:srgbClr val="7BDB45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restore </a:t>
            </a:r>
            <a:r>
              <a:rPr lang="en-US" sz="1800" dirty="0" err="1">
                <a:solidFill>
                  <a:schemeClr val="accent2"/>
                </a:solidFill>
              </a:rPr>
              <a:t>regs(B</a:t>
            </a:r>
            <a:r>
              <a:rPr lang="en-US" sz="1800" dirty="0">
                <a:solidFill>
                  <a:schemeClr val="accent2"/>
                </a:solidFill>
              </a:rPr>
              <a:t>) from </a:t>
            </a:r>
            <a:r>
              <a:rPr lang="en-US" sz="1800" dirty="0" err="1">
                <a:solidFill>
                  <a:schemeClr val="accent2"/>
                </a:solidFill>
              </a:rPr>
              <a:t>k-stack(B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move to user mode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jump to B’s IP</a:t>
            </a:r>
          </a:p>
        </p:txBody>
      </p:sp>
      <p:sp>
        <p:nvSpPr>
          <p:cNvPr id="605" name="Shape 605"/>
          <p:cNvSpPr/>
          <p:nvPr/>
        </p:nvSpPr>
        <p:spPr>
          <a:xfrm>
            <a:off x="7503262" y="482203"/>
            <a:ext cx="1675898" cy="4858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  <a:t>Process A</a:t>
            </a: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  <a:t>…</a:t>
            </a: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endParaRPr sz="1800" dirty="0">
              <a:ln>
                <a:solidFill>
                  <a:srgbClr val="99323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297005" y="125016"/>
            <a:ext cx="3627128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D4595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Operating System</a:t>
            </a:r>
          </a:p>
        </p:txBody>
      </p:sp>
      <p:sp>
        <p:nvSpPr>
          <p:cNvPr id="607" name="Shape 607"/>
          <p:cNvSpPr/>
          <p:nvPr/>
        </p:nvSpPr>
        <p:spPr>
          <a:xfrm>
            <a:off x="4154630" y="125016"/>
            <a:ext cx="2597470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7BDB4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Hardware</a:t>
            </a:r>
          </a:p>
        </p:txBody>
      </p:sp>
      <p:sp>
        <p:nvSpPr>
          <p:cNvPr id="608" name="Shape 608"/>
          <p:cNvSpPr/>
          <p:nvPr/>
        </p:nvSpPr>
        <p:spPr>
          <a:xfrm>
            <a:off x="7512192" y="125016"/>
            <a:ext cx="1500421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11DBE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Program</a:t>
            </a:r>
          </a:p>
        </p:txBody>
      </p:sp>
      <p:sp>
        <p:nvSpPr>
          <p:cNvPr id="609" name="Shape 609"/>
          <p:cNvSpPr/>
          <p:nvPr/>
        </p:nvSpPr>
        <p:spPr>
          <a:xfrm>
            <a:off x="184825" y="495970"/>
            <a:ext cx="864247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3979943" y="504899"/>
            <a:ext cx="1" cy="524969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611" name="Shape 611"/>
          <p:cNvSpPr/>
          <p:nvPr/>
        </p:nvSpPr>
        <p:spPr>
          <a:xfrm flipH="1">
            <a:off x="7355365" y="504899"/>
            <a:ext cx="1" cy="524969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196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body" idx="4294967295"/>
          </p:nvPr>
        </p:nvSpPr>
        <p:spPr>
          <a:xfrm>
            <a:off x="0" y="482600"/>
            <a:ext cx="3962400" cy="441960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pP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Handle the trap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Call </a:t>
            </a:r>
            <a:r>
              <a:rPr sz="1800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ea typeface="Helvetica"/>
                <a:cs typeface="Chalkboard"/>
                <a:sym typeface="Helvetica"/>
              </a:rPr>
              <a:t>switch()</a:t>
            </a: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routine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save regs(A) to proc-struct(A)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restore regs(B) from proc-struct(B)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switch to k-stack</a:t>
            </a:r>
            <a:r>
              <a:rPr lang="en-US"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(B)</a:t>
            </a:r>
            <a:b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</a:br>
            <a:r>
              <a:rPr sz="18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latin typeface="Chalkboard"/>
                <a:cs typeface="Chalkboard"/>
              </a:rPr>
              <a:t> return-from-trap (into B)</a:t>
            </a:r>
          </a:p>
        </p:txBody>
      </p:sp>
      <p:sp>
        <p:nvSpPr>
          <p:cNvPr id="604" name="Shape 604"/>
          <p:cNvSpPr/>
          <p:nvPr/>
        </p:nvSpPr>
        <p:spPr>
          <a:xfrm>
            <a:off x="4136770" y="482203"/>
            <a:ext cx="3123996" cy="38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br>
              <a:rPr sz="1800" dirty="0">
                <a:solidFill>
                  <a:schemeClr val="accent2"/>
                </a:solidFill>
              </a:rPr>
            </a:b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timer interrupt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save regs(A) to k-stack(A)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move to kernel mode</a:t>
            </a:r>
            <a:br>
              <a:rPr sz="1800" dirty="0">
                <a:solidFill>
                  <a:schemeClr val="accent2"/>
                </a:solidFill>
              </a:rPr>
            </a:br>
            <a:r>
              <a:rPr sz="1800" dirty="0">
                <a:solidFill>
                  <a:schemeClr val="accent2"/>
                </a:solidFill>
              </a:rPr>
              <a:t>jump to trap handler</a:t>
            </a: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br>
              <a:rPr lang="en-US" sz="1800" dirty="0">
                <a:solidFill>
                  <a:srgbClr val="7BDB45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restore </a:t>
            </a:r>
            <a:r>
              <a:rPr lang="en-US" sz="1800" dirty="0" err="1">
                <a:solidFill>
                  <a:schemeClr val="accent2"/>
                </a:solidFill>
              </a:rPr>
              <a:t>regs(B</a:t>
            </a:r>
            <a:r>
              <a:rPr lang="en-US" sz="1800" dirty="0">
                <a:solidFill>
                  <a:schemeClr val="accent2"/>
                </a:solidFill>
              </a:rPr>
              <a:t>) from </a:t>
            </a:r>
            <a:r>
              <a:rPr lang="en-US" sz="1800" dirty="0" err="1">
                <a:solidFill>
                  <a:schemeClr val="accent2"/>
                </a:solidFill>
              </a:rPr>
              <a:t>k-stack(B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move to user mode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jump to B’s IP</a:t>
            </a:r>
          </a:p>
        </p:txBody>
      </p:sp>
      <p:sp>
        <p:nvSpPr>
          <p:cNvPr id="605" name="Shape 605"/>
          <p:cNvSpPr/>
          <p:nvPr/>
        </p:nvSpPr>
        <p:spPr>
          <a:xfrm>
            <a:off x="7503262" y="482203"/>
            <a:ext cx="1675898" cy="4858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  <a:t>Process A</a:t>
            </a: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  <a:t>…</a:t>
            </a: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br>
              <a:rPr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endParaRPr lang="en-US" sz="1800" dirty="0">
              <a:ln>
                <a:solidFill>
                  <a:srgbClr val="993232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endParaRPr lang="en-US" sz="1800" dirty="0">
              <a:ln>
                <a:solidFill>
                  <a:srgbClr val="993232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2953"/>
              </a:spcBef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  <a:t>Process B</a:t>
            </a:r>
            <a:br>
              <a:rPr lang="en-US"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</a:br>
            <a:r>
              <a:rPr lang="en-US" sz="1800" dirty="0">
                <a:ln>
                  <a:solidFill>
                    <a:srgbClr val="993232"/>
                  </a:solidFill>
                </a:ln>
                <a:solidFill>
                  <a:schemeClr val="bg1"/>
                </a:solidFill>
              </a:rPr>
              <a:t>…</a:t>
            </a:r>
            <a:endParaRPr sz="1800" dirty="0">
              <a:ln>
                <a:solidFill>
                  <a:srgbClr val="99323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297005" y="125016"/>
            <a:ext cx="3627128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D4595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Operating System</a:t>
            </a:r>
          </a:p>
        </p:txBody>
      </p:sp>
      <p:sp>
        <p:nvSpPr>
          <p:cNvPr id="607" name="Shape 607"/>
          <p:cNvSpPr/>
          <p:nvPr/>
        </p:nvSpPr>
        <p:spPr>
          <a:xfrm>
            <a:off x="4154630" y="125016"/>
            <a:ext cx="2597470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7BDB4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Hardware</a:t>
            </a:r>
          </a:p>
        </p:txBody>
      </p:sp>
      <p:sp>
        <p:nvSpPr>
          <p:cNvPr id="608" name="Shape 608"/>
          <p:cNvSpPr/>
          <p:nvPr/>
        </p:nvSpPr>
        <p:spPr>
          <a:xfrm>
            <a:off x="7512192" y="125016"/>
            <a:ext cx="1500421" cy="35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4200"/>
              </a:spcBef>
              <a:defRPr sz="2500">
                <a:solidFill>
                  <a:srgbClr val="11DBE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dirty="0"/>
              <a:t>Program</a:t>
            </a:r>
          </a:p>
        </p:txBody>
      </p:sp>
      <p:sp>
        <p:nvSpPr>
          <p:cNvPr id="609" name="Shape 609"/>
          <p:cNvSpPr/>
          <p:nvPr/>
        </p:nvSpPr>
        <p:spPr>
          <a:xfrm>
            <a:off x="184825" y="495970"/>
            <a:ext cx="864247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3979943" y="504899"/>
            <a:ext cx="1" cy="524969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  <p:sp>
        <p:nvSpPr>
          <p:cNvPr id="611" name="Shape 611"/>
          <p:cNvSpPr/>
          <p:nvPr/>
        </p:nvSpPr>
        <p:spPr>
          <a:xfrm flipH="1">
            <a:off x="7355365" y="504899"/>
            <a:ext cx="1" cy="524969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7" tIns="35717" rIns="35717" bIns="35717" anchor="ctr"/>
          <a:lstStyle/>
          <a:p>
            <a:pPr lvl="0">
              <a:defRPr sz="2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5314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2" y="0"/>
            <a:ext cx="7583488" cy="1283167"/>
          </a:xfrm>
        </p:spPr>
        <p:txBody>
          <a:bodyPr/>
          <a:lstStyle/>
          <a:p>
            <a:r>
              <a:rPr lang="en-US" dirty="0"/>
              <a:t>Problem 3:</a:t>
            </a:r>
            <a:br>
              <a:rPr lang="en-US" dirty="0"/>
            </a:br>
            <a:r>
              <a:rPr lang="en-US" dirty="0"/>
              <a:t>Slow Ops such as I/O?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8600" y="1524000"/>
            <a:ext cx="8915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2575" indent="-282575" eaLnBrk="1" fontAlgn="auto" hangingPunct="1">
              <a:spcBef>
                <a:spcPts val="200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2"/>
                </a:solidFill>
                <a:latin typeface="+mn-lt"/>
              </a:rPr>
              <a:t>When running process performs op that does not use CPU, OS switches to process that needs CPU (policy issues)</a:t>
            </a:r>
          </a:p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63500" dir="2700000" algn="tl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/>
            </a:pPr>
            <a:endParaRPr lang="en-US" sz="2400" dirty="0">
              <a:solidFill>
                <a:schemeClr val="bg2"/>
              </a:solidFill>
              <a:effectLst>
                <a:outerShdw blurRad="63500" dir="2700000" algn="tl" rotWithShape="0">
                  <a:schemeClr val="tx1">
                    <a:alpha val="40000"/>
                  </a:schemeClr>
                </a:outerShdw>
              </a:effectLst>
              <a:latin typeface="+mn-lt"/>
            </a:endParaRPr>
          </a:p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Calisto MT" pitchFamily="18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OS must track mode of each process:</a:t>
            </a:r>
          </a:p>
          <a:p>
            <a:pPr marL="577850" marR="0" lvl="1" indent="-2952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Calisto MT" pitchFamily="18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Running: </a:t>
            </a:r>
          </a:p>
          <a:p>
            <a:pPr marL="1035050" lvl="2" indent="-295275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On the CPU (only one on 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uniprocessor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577850" marR="0" lvl="1" indent="-2952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Calisto MT" pitchFamily="18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Ready: </a:t>
            </a:r>
          </a:p>
          <a:p>
            <a:pPr marL="1035050" lvl="2" indent="-295275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Waiting for the CPU</a:t>
            </a:r>
          </a:p>
          <a:p>
            <a:pPr marL="577850" marR="0" lvl="1" indent="-2952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Calisto MT" pitchFamily="18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Blocked </a:t>
            </a:r>
          </a:p>
          <a:p>
            <a:pPr marL="1035050" lvl="2" indent="-295275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Asleep: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Waiting for I/O or synchronization to complete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63500" dir="2700000" algn="tl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5334000" y="2590800"/>
            <a:ext cx="13716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/>
              <a:t>Running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477000" y="3657600"/>
            <a:ext cx="12954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/>
              <a:t>Blocked</a:t>
            </a: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848600" y="2667000"/>
            <a:ext cx="12954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/>
              <a:t>Ready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7878762" y="4419600"/>
            <a:ext cx="126523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9B6C34"/>
                </a:solidFill>
              </a:rPr>
              <a:t>Transitions?</a:t>
            </a:r>
          </a:p>
        </p:txBody>
      </p:sp>
    </p:spTree>
    <p:extLst>
      <p:ext uri="{BB962C8B-B14F-4D97-AF65-F5344CB8AC3E}">
        <p14:creationId xmlns:p14="http://schemas.microsoft.com/office/powerpoint/2010/main" val="18793363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2" y="0"/>
            <a:ext cx="8116888" cy="1283167"/>
          </a:xfrm>
        </p:spPr>
        <p:txBody>
          <a:bodyPr/>
          <a:lstStyle/>
          <a:p>
            <a:r>
              <a:rPr lang="en-US" dirty="0"/>
              <a:t>What’s bad about System Calls?</a:t>
            </a:r>
          </a:p>
        </p:txBody>
      </p:sp>
    </p:spTree>
    <p:extLst>
      <p:ext uri="{BB962C8B-B14F-4D97-AF65-F5344CB8AC3E}">
        <p14:creationId xmlns:p14="http://schemas.microsoft.com/office/powerpoint/2010/main" val="2090377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2" y="0"/>
            <a:ext cx="8116888" cy="1283167"/>
          </a:xfrm>
        </p:spPr>
        <p:txBody>
          <a:bodyPr/>
          <a:lstStyle/>
          <a:p>
            <a:r>
              <a:rPr lang="en-US" dirty="0"/>
              <a:t>Prep Quiz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0BF40E-E3BD-244C-838A-D377D4A02B54}"/>
              </a:ext>
            </a:extLst>
          </p:cNvPr>
          <p:cNvSpPr/>
          <p:nvPr/>
        </p:nvSpPr>
        <p:spPr>
          <a:xfrm>
            <a:off x="381000" y="1752601"/>
            <a:ext cx="845820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1" fontAlgn="auto" hangingPunct="1">
              <a:spcBef>
                <a:spcPts val="200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latin typeface="Gill Sans MT" panose="020B0502020104020203" pitchFamily="34" charset="77"/>
              </a:rPr>
              <a:t>Self Assessment</a:t>
            </a:r>
          </a:p>
          <a:p>
            <a:pPr marL="282575" indent="-282575" eaLnBrk="1" fontAlgn="auto" hangingPunct="1">
              <a:spcBef>
                <a:spcPts val="200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latin typeface="Gill Sans MT" panose="020B0502020104020203" pitchFamily="34" charset="77"/>
              </a:rPr>
              <a:t>	- Ungraded  </a:t>
            </a:r>
          </a:p>
          <a:p>
            <a:pPr marL="282575" indent="-282575" eaLnBrk="1" fontAlgn="auto" hangingPunct="1">
              <a:spcBef>
                <a:spcPts val="200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latin typeface="Gill Sans MT" panose="020B0502020104020203" pitchFamily="34" charset="77"/>
              </a:rPr>
              <a:t>   - For you to figure out how well do you know C and OS basics</a:t>
            </a:r>
          </a:p>
          <a:p>
            <a:pPr marL="282575" indent="-282575" eaLnBrk="1" fontAlgn="auto" hangingPunct="1">
              <a:spcBef>
                <a:spcPts val="200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latin typeface="Gill Sans MT" panose="020B0502020104020203" pitchFamily="34" charset="77"/>
              </a:rPr>
              <a:t>   - Solve using pen and paper. No point in looking at the internet as will NOT grade</a:t>
            </a:r>
          </a:p>
          <a:p>
            <a:pPr marL="282575" indent="-282575" eaLnBrk="1" fontAlgn="auto" hangingPunct="1">
              <a:spcBef>
                <a:spcPts val="200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latin typeface="Gill Sans MT" panose="020B0502020104020203" pitchFamily="34" charset="77"/>
              </a:rPr>
              <a:t>   - We will release the answers. If you get less than 65%, you must seriously think if this is the right course for you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832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dirty="0"/>
              <a:t>Warning!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ABE0-9525-7E4B-99F7-50E9F8F0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53340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en-US" dirty="0">
                <a:solidFill>
                  <a:srgbClr val="0070C0"/>
                </a:solidFill>
              </a:rPr>
              <a:t>Do NOT ignore these warnings!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70C0"/>
                </a:solidFill>
              </a:rPr>
              <a:t>We will be working on large programming assignments.  If you do not have good programming skills or cannot work hard consistently on these assignments, don’t take this course.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70C0"/>
                </a:solidFill>
              </a:rPr>
              <a:t>Cheating will be punished severely.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70C0"/>
                </a:solidFill>
              </a:rPr>
              <a:t>For more information on academic integrity, see:    	http://</a:t>
            </a:r>
            <a:r>
              <a:rPr lang="en-US" altLang="en-US" dirty="0" err="1">
                <a:solidFill>
                  <a:srgbClr val="0070C0"/>
                </a:solidFill>
              </a:rPr>
              <a:t>www.cs.rutgers.edu</a:t>
            </a:r>
            <a:r>
              <a:rPr lang="en-US" altLang="en-US" dirty="0">
                <a:solidFill>
                  <a:srgbClr val="0070C0"/>
                </a:solidFill>
              </a:rPr>
              <a:t>/policies/</a:t>
            </a:r>
            <a:r>
              <a:rPr lang="en-US" altLang="en-US" dirty="0" err="1">
                <a:solidFill>
                  <a:srgbClr val="0070C0"/>
                </a:solidFill>
              </a:rPr>
              <a:t>academicintegrity</a:t>
            </a:r>
            <a:r>
              <a:rPr lang="en-US" altLang="en-US" dirty="0">
                <a:solidFill>
                  <a:srgbClr val="0070C0"/>
                </a:solidFill>
              </a:rPr>
              <a:t>/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en-US" dirty="0"/>
              <a:t>You will learn a lot during this course, but you will have to work hard to to get good grades! </a:t>
            </a:r>
          </a:p>
        </p:txBody>
      </p:sp>
    </p:spTree>
    <p:extLst>
      <p:ext uri="{BB962C8B-B14F-4D97-AF65-F5344CB8AC3E}">
        <p14:creationId xmlns:p14="http://schemas.microsoft.com/office/powerpoint/2010/main" val="1810647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cedent">
  <a:themeElements>
    <a:clrScheme name="Precedent">
      <a:dk1>
        <a:srgbClr val="921F07"/>
      </a:dk1>
      <a:lt1>
        <a:sysClr val="window" lastClr="FFFFFF"/>
      </a:lt1>
      <a:dk2>
        <a:srgbClr val="333333"/>
      </a:dk2>
      <a:lt2>
        <a:srgbClr val="E5E5D3"/>
      </a:lt2>
      <a:accent1>
        <a:srgbClr val="993232"/>
      </a:accent1>
      <a:accent2>
        <a:srgbClr val="9B6C34"/>
      </a:accent2>
      <a:accent3>
        <a:srgbClr val="736C5D"/>
      </a:accent3>
      <a:accent4>
        <a:srgbClr val="C9972B"/>
      </a:accent4>
      <a:accent5>
        <a:srgbClr val="C95F2B"/>
      </a:accent5>
      <a:accent6>
        <a:srgbClr val="8F7A05"/>
      </a:accent6>
      <a:hlink>
        <a:srgbClr val="933926"/>
      </a:hlink>
      <a:folHlink>
        <a:srgbClr val="916019"/>
      </a:folHlink>
    </a:clrScheme>
    <a:fontScheme name="Precedent">
      <a:majorFont>
        <a:latin typeface="Perpetua Titling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Preceden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tint val="100000"/>
                <a:shade val="30000"/>
                <a:satMod val="135000"/>
              </a:schemeClr>
            </a:gs>
          </a:gsLst>
          <a:path path="circle">
            <a:fillToRect l="70000" t="10000" b="7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5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dir="4800000" sx="103000" sy="103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3000000"/>
            </a:lightRig>
          </a:scene3d>
          <a:sp3d prstMaterial="softEdge">
            <a:bevelT w="0" h="0"/>
          </a:sp3d>
        </a:effectStyle>
        <a:effectStyle>
          <a:effectLst>
            <a:innerShdw blurRad="127000" dist="38100" dir="13200000">
              <a:srgbClr val="000000">
                <a:alpha val="75000"/>
              </a:srgbClr>
            </a:innerShdw>
            <a:outerShdw blurRad="38100" dist="12700" dir="1800000" sx="101000" sy="101000" rotWithShape="0">
              <a:srgbClr val="000000">
                <a:alpha val="40000"/>
              </a:srgbClr>
            </a:outerShdw>
            <a:reflection blurRad="127000" stA="25000" endPos="30000" dist="127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12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shade val="30000"/>
                <a:satMod val="150000"/>
              </a:schemeClr>
            </a:gs>
          </a:gsLst>
          <a:path path="circle">
            <a:fillToRect t="10000" r="70000" b="7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30000"/>
                <a:lumMod val="80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Precedent.thmx</Template>
  <TotalTime>9095</TotalTime>
  <Words>3020</Words>
  <Application>Microsoft Macintosh PowerPoint</Application>
  <PresentationFormat>On-screen Show (4:3)</PresentationFormat>
  <Paragraphs>633</Paragraphs>
  <Slides>84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6" baseType="lpstr">
      <vt:lpstr>Arial</vt:lpstr>
      <vt:lpstr>Calibri</vt:lpstr>
      <vt:lpstr>Calisto MT</vt:lpstr>
      <vt:lpstr>Chalkboard</vt:lpstr>
      <vt:lpstr>Courier</vt:lpstr>
      <vt:lpstr>Courier New</vt:lpstr>
      <vt:lpstr>Gill Sans MT</vt:lpstr>
      <vt:lpstr>Helvetica</vt:lpstr>
      <vt:lpstr>Marker Felt</vt:lpstr>
      <vt:lpstr>Monotype Sorts</vt:lpstr>
      <vt:lpstr>Perpetua Titling MT</vt:lpstr>
      <vt:lpstr>Precedent</vt:lpstr>
      <vt:lpstr>Administrative</vt:lpstr>
      <vt:lpstr>What to expect?</vt:lpstr>
      <vt:lpstr>FAQs</vt:lpstr>
      <vt:lpstr>FAQs</vt:lpstr>
      <vt:lpstr>Prep Quiz</vt:lpstr>
      <vt:lpstr>Grading?</vt:lpstr>
      <vt:lpstr>Grading?</vt:lpstr>
      <vt:lpstr>Final Note About Grading</vt:lpstr>
      <vt:lpstr>Warning!</vt:lpstr>
      <vt:lpstr>Computing Resources</vt:lpstr>
      <vt:lpstr>Communication and Office Hours</vt:lpstr>
      <vt:lpstr>Semester Research Project</vt:lpstr>
      <vt:lpstr>Semester Research Project</vt:lpstr>
      <vt:lpstr>Introduction</vt:lpstr>
      <vt:lpstr>What is an  Operating System?</vt:lpstr>
      <vt:lpstr>Where is OS Used?</vt:lpstr>
      <vt:lpstr>Why study Operating Systems?</vt:lpstr>
      <vt:lpstr>Why study Operating Systems?</vt:lpstr>
      <vt:lpstr>High-level View</vt:lpstr>
      <vt:lpstr>What DOES OS Provide?</vt:lpstr>
      <vt:lpstr>System Calls</vt:lpstr>
      <vt:lpstr>What DOES OS PROVIDE?</vt:lpstr>
      <vt:lpstr>OS Organization</vt:lpstr>
      <vt:lpstr>OS Organization</vt:lpstr>
      <vt:lpstr>Tentative Schedule</vt:lpstr>
      <vt:lpstr>Three PIECES: Virtualization</vt:lpstr>
      <vt:lpstr>Virtualizing CPU</vt:lpstr>
      <vt:lpstr>Virtualizing CPU</vt:lpstr>
      <vt:lpstr>Virtualizing CPU</vt:lpstr>
      <vt:lpstr>Virtualizing CPU</vt:lpstr>
      <vt:lpstr>Virtualizing Memory</vt:lpstr>
      <vt:lpstr>Three PIECES: CONCURRENCY</vt:lpstr>
      <vt:lpstr>Three PIECES: CONCURRENCY</vt:lpstr>
      <vt:lpstr>Three PIECES: CONCURRENCY</vt:lpstr>
      <vt:lpstr>Three PIECES: CONCURRENCY</vt:lpstr>
      <vt:lpstr>Three PIECES: CONCURRENCY</vt:lpstr>
      <vt:lpstr>Three PIECES: Persistence</vt:lpstr>
      <vt:lpstr>Three PIECES: Persistence</vt:lpstr>
      <vt:lpstr>Three PIECES: Persistence</vt:lpstr>
      <vt:lpstr>Advanced Topics</vt:lpstr>
      <vt:lpstr>Virtualization:  The CPU</vt:lpstr>
      <vt:lpstr>What is a Process?</vt:lpstr>
      <vt:lpstr>Processes vs. Programs</vt:lpstr>
      <vt:lpstr>Process Creation</vt:lpstr>
      <vt:lpstr>Process Creation</vt:lpstr>
      <vt:lpstr>Processes vs. Threads</vt:lpstr>
      <vt:lpstr>Virtualizing the CPU</vt:lpstr>
      <vt:lpstr>How to Provide Good CPU Performance?</vt:lpstr>
      <vt:lpstr>Problem 1:  Restricted OPS</vt:lpstr>
      <vt:lpstr>System Call</vt:lpstr>
      <vt:lpstr>System Call</vt:lpstr>
      <vt:lpstr>System Call</vt:lpstr>
      <vt:lpstr>System Call</vt:lpstr>
      <vt:lpstr>System Call</vt:lpstr>
      <vt:lpstr>SYSTEM CALL</vt:lpstr>
      <vt:lpstr>System Call</vt:lpstr>
      <vt:lpstr>System Call</vt:lpstr>
      <vt:lpstr>System Call</vt:lpstr>
      <vt:lpstr>What to limit?</vt:lpstr>
      <vt:lpstr>Problem 2: How to take CPU AWAY?</vt:lpstr>
      <vt:lpstr>Dispatch Mechanism</vt:lpstr>
      <vt:lpstr>Q1: How does Dispatcher get CONTROL?</vt:lpstr>
      <vt:lpstr>Cooperative Approach</vt:lpstr>
      <vt:lpstr>Cooperative Approach</vt:lpstr>
      <vt:lpstr>Cooperative Approach</vt:lpstr>
      <vt:lpstr>Cooperative Approach</vt:lpstr>
      <vt:lpstr>Cooperative Approach</vt:lpstr>
      <vt:lpstr>Q1: How Does Dispatcher Run?</vt:lpstr>
      <vt:lpstr>Q1: How does Dispatcher run?</vt:lpstr>
      <vt:lpstr>Q2: What Context must be Saved?</vt:lpstr>
      <vt:lpstr>Q2: What Context must be Saved?</vt:lpstr>
      <vt:lpstr>Q2: What Context must be Saved?</vt:lpstr>
      <vt:lpstr>Q2: How Context is Saved</vt:lpstr>
      <vt:lpstr>Q2: What Context must be Saved?</vt:lpstr>
      <vt:lpstr>Q2: What Context must be Saved?</vt:lpstr>
      <vt:lpstr>Q2: What Context must be Saved?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3: Slow Ops such as I/O?</vt:lpstr>
      <vt:lpstr>What’s bad about System Calls?</vt:lpstr>
      <vt:lpstr>Prep 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ANDREA C ARPACI-DUSSEAU</dc:creator>
  <cp:lastModifiedBy>Sudarsun Kannan</cp:lastModifiedBy>
  <cp:revision>166</cp:revision>
  <cp:lastPrinted>2015-09-04T16:36:30Z</cp:lastPrinted>
  <dcterms:created xsi:type="dcterms:W3CDTF">2015-09-03T14:40:13Z</dcterms:created>
  <dcterms:modified xsi:type="dcterms:W3CDTF">2019-09-03T15:42:44Z</dcterms:modified>
</cp:coreProperties>
</file>